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4" r:id="rId3"/>
    <p:sldId id="257" r:id="rId4"/>
    <p:sldId id="265" r:id="rId5"/>
    <p:sldId id="268" r:id="rId6"/>
    <p:sldId id="274" r:id="rId7"/>
    <p:sldId id="320" r:id="rId8"/>
    <p:sldId id="270" r:id="rId9"/>
    <p:sldId id="321" r:id="rId10"/>
    <p:sldId id="322" r:id="rId11"/>
    <p:sldId id="318" r:id="rId12"/>
    <p:sldId id="319" r:id="rId13"/>
    <p:sldId id="317" r:id="rId14"/>
    <p:sldId id="273" r:id="rId15"/>
    <p:sldId id="275" r:id="rId16"/>
    <p:sldId id="269" r:id="rId17"/>
    <p:sldId id="272" r:id="rId18"/>
    <p:sldId id="258" r:id="rId19"/>
    <p:sldId id="262" r:id="rId20"/>
    <p:sldId id="261" r:id="rId21"/>
    <p:sldId id="259" r:id="rId22"/>
    <p:sldId id="286" r:id="rId23"/>
    <p:sldId id="288" r:id="rId24"/>
    <p:sldId id="289" r:id="rId25"/>
    <p:sldId id="291" r:id="rId26"/>
    <p:sldId id="292" r:id="rId27"/>
    <p:sldId id="295" r:id="rId28"/>
    <p:sldId id="263" r:id="rId29"/>
    <p:sldId id="290" r:id="rId30"/>
    <p:sldId id="315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5" r:id="rId39"/>
    <p:sldId id="293" r:id="rId40"/>
    <p:sldId id="311" r:id="rId41"/>
    <p:sldId id="309" r:id="rId42"/>
    <p:sldId id="313" r:id="rId43"/>
    <p:sldId id="308" r:id="rId44"/>
    <p:sldId id="307" r:id="rId45"/>
    <p:sldId id="312" r:id="rId46"/>
    <p:sldId id="306" r:id="rId47"/>
    <p:sldId id="296" r:id="rId48"/>
    <p:sldId id="294" r:id="rId49"/>
    <p:sldId id="314" r:id="rId50"/>
    <p:sldId id="316" r:id="rId51"/>
    <p:sldId id="324" r:id="rId52"/>
    <p:sldId id="325" r:id="rId53"/>
    <p:sldId id="326" r:id="rId54"/>
    <p:sldId id="266" r:id="rId55"/>
    <p:sldId id="328" r:id="rId56"/>
    <p:sldId id="276" r:id="rId57"/>
    <p:sldId id="327" r:id="rId58"/>
    <p:sldId id="277" r:id="rId59"/>
    <p:sldId id="281" r:id="rId60"/>
    <p:sldId id="278" r:id="rId61"/>
    <p:sldId id="282" r:id="rId62"/>
    <p:sldId id="279" r:id="rId63"/>
    <p:sldId id="284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29" autoAdjust="0"/>
    <p:restoredTop sz="94660"/>
  </p:normalViewPr>
  <p:slideViewPr>
    <p:cSldViewPr snapToGrid="0">
      <p:cViewPr>
        <p:scale>
          <a:sx n="66" d="100"/>
          <a:sy n="66" d="100"/>
        </p:scale>
        <p:origin x="1507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6/13/2023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/>
              <a:t>系統程式期末</a:t>
            </a:r>
            <a:r>
              <a:rPr lang="en-US" altLang="zh-TW" b="1" dirty="0"/>
              <a:t>Demo</a:t>
            </a:r>
            <a:endParaRPr lang="zh-TW" altLang="en-US" b="1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107837" y="4050833"/>
            <a:ext cx="3166166" cy="414635"/>
          </a:xfrm>
        </p:spPr>
        <p:txBody>
          <a:bodyPr/>
          <a:lstStyle/>
          <a:p>
            <a:pPr algn="ctr"/>
            <a:r>
              <a:rPr lang="zh-TW" altLang="en-US" b="1" dirty="0"/>
              <a:t>資管四 </a:t>
            </a:r>
            <a:r>
              <a:rPr lang="en-US" altLang="zh-TW" b="1" dirty="0" smtClean="0"/>
              <a:t>108213053 </a:t>
            </a:r>
            <a:r>
              <a:rPr lang="zh-TW" altLang="en-US" b="1" dirty="0" smtClean="0"/>
              <a:t>王</a:t>
            </a:r>
            <a:r>
              <a:rPr lang="zh-TW" altLang="en-US" b="1" dirty="0"/>
              <a:t>念祖</a:t>
            </a:r>
          </a:p>
        </p:txBody>
      </p:sp>
    </p:spTree>
    <p:extLst>
      <p:ext uri="{BB962C8B-B14F-4D97-AF65-F5344CB8AC3E}">
        <p14:creationId xmlns:p14="http://schemas.microsoft.com/office/powerpoint/2010/main" val="1095853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15518"/>
          </a:xfrm>
        </p:spPr>
        <p:txBody>
          <a:bodyPr>
            <a:normAutofit fontScale="90000"/>
          </a:bodyPr>
          <a:lstStyle/>
          <a:p>
            <a:r>
              <a:rPr lang="en-US" altLang="zh-TW" b="1" dirty="0" smtClean="0"/>
              <a:t>2.1.4 __</a:t>
            </a:r>
            <a:r>
              <a:rPr lang="en-US" altLang="zh-TW" b="1" dirty="0" err="1" smtClean="0"/>
              <a:t>extref_table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格式說明</a:t>
            </a:r>
            <a:endParaRPr lang="zh-TW" altLang="en-US" b="1" dirty="0"/>
          </a:p>
        </p:txBody>
      </p:sp>
      <p:sp>
        <p:nvSpPr>
          <p:cNvPr id="3" name="文字方塊 2"/>
          <p:cNvSpPr txBox="1"/>
          <p:nvPr/>
        </p:nvSpPr>
        <p:spPr>
          <a:xfrm>
            <a:off x="677335" y="1376039"/>
            <a:ext cx="10570674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本程式的 </a:t>
            </a:r>
            <a:r>
              <a:rPr lang="en-US" altLang="zh-TW" b="1" dirty="0">
                <a:solidFill>
                  <a:srgbClr val="0070C0"/>
                </a:solidFill>
              </a:rPr>
              <a:t>__</a:t>
            </a:r>
            <a:r>
              <a:rPr lang="en-US" altLang="zh-TW" b="1" dirty="0" err="1" smtClean="0">
                <a:solidFill>
                  <a:srgbClr val="0070C0"/>
                </a:solidFill>
              </a:rPr>
              <a:t>extref_table</a:t>
            </a:r>
            <a:r>
              <a:rPr lang="en-US" altLang="zh-TW" b="1" dirty="0" smtClean="0">
                <a:solidFill>
                  <a:srgbClr val="0070C0"/>
                </a:solidFill>
              </a:rPr>
              <a:t> </a:t>
            </a:r>
            <a:r>
              <a:rPr lang="zh-TW" altLang="en-US" dirty="0" smtClean="0"/>
              <a:t>是採用 </a:t>
            </a:r>
            <a:r>
              <a:rPr lang="zh-TW" altLang="en-US" b="1" dirty="0" smtClean="0">
                <a:solidFill>
                  <a:srgbClr val="0070C0"/>
                </a:solidFill>
              </a:rPr>
              <a:t>字典型態變數</a:t>
            </a:r>
            <a:r>
              <a:rPr lang="en-US" altLang="zh-TW" dirty="0" smtClean="0"/>
              <a:t>: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裡面</a:t>
            </a:r>
            <a:r>
              <a:rPr lang="zh-TW" altLang="en-US" dirty="0"/>
              <a:t>是</a:t>
            </a:r>
            <a:r>
              <a:rPr lang="zh-TW" altLang="en-US" dirty="0" smtClean="0"/>
              <a:t>以 </a:t>
            </a:r>
            <a:r>
              <a:rPr lang="zh-TW" altLang="en-US" dirty="0"/>
              <a:t>程式</a:t>
            </a:r>
            <a:r>
              <a:rPr lang="zh-TW" altLang="en-US" dirty="0" smtClean="0"/>
              <a:t>區塊名稱</a:t>
            </a:r>
            <a:r>
              <a:rPr lang="en-US" altLang="zh-TW" dirty="0" smtClean="0"/>
              <a:t>(key)</a:t>
            </a:r>
            <a:r>
              <a:rPr lang="zh-TW" altLang="en-US" dirty="0" smtClean="0"/>
              <a:t> 對應 串列 </a:t>
            </a:r>
            <a:r>
              <a:rPr lang="en-US" altLang="zh-TW" dirty="0" smtClean="0"/>
              <a:t>(value)</a:t>
            </a:r>
            <a:r>
              <a:rPr lang="zh-TW" altLang="en-US" dirty="0"/>
              <a:t>，串列中</a:t>
            </a:r>
            <a:r>
              <a:rPr lang="zh-TW" altLang="en-US" dirty="0" smtClean="0"/>
              <a:t>存放外部引用的 </a:t>
            </a:r>
            <a:r>
              <a:rPr lang="en-US" altLang="zh-TW" dirty="0" smtClean="0"/>
              <a:t>symbol </a:t>
            </a:r>
            <a:r>
              <a:rPr lang="zh-TW" altLang="en-US" dirty="0" smtClean="0"/>
              <a:t>名稱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以下是可能</a:t>
            </a:r>
            <a:r>
              <a:rPr lang="zh-TW" altLang="en-US" dirty="0"/>
              <a:t>的形式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r>
              <a:rPr lang="zh-TW" altLang="en-US" dirty="0"/>
              <a:t> </a:t>
            </a:r>
            <a:r>
              <a:rPr lang="zh-TW" altLang="en-US" dirty="0" smtClean="0"/>
              <a:t>         </a:t>
            </a:r>
            <a:r>
              <a:rPr lang="en-US" altLang="zh-TW" dirty="0" smtClean="0"/>
              <a:t>{</a:t>
            </a:r>
            <a:endParaRPr lang="en-US" altLang="zh-TW" dirty="0"/>
          </a:p>
          <a:p>
            <a:r>
              <a:rPr lang="zh-TW" altLang="en-US" dirty="0"/>
              <a:t>             </a:t>
            </a:r>
            <a:r>
              <a:rPr lang="en-US" altLang="zh-TW" dirty="0"/>
              <a:t>“program_block_name 1”: </a:t>
            </a:r>
            <a:r>
              <a:rPr lang="en-US" altLang="zh-TW" dirty="0" smtClean="0"/>
              <a:t>[ “symbol11”</a:t>
            </a:r>
            <a:r>
              <a:rPr lang="zh-TW" altLang="en-US" dirty="0" smtClean="0"/>
              <a:t> </a:t>
            </a:r>
            <a:r>
              <a:rPr lang="en-US" altLang="zh-TW" dirty="0" smtClean="0"/>
              <a:t>, ”</a:t>
            </a:r>
            <a:r>
              <a:rPr lang="en-US" altLang="zh-TW" dirty="0"/>
              <a:t>symbol </a:t>
            </a:r>
            <a:r>
              <a:rPr lang="en-US" altLang="zh-TW" dirty="0" smtClean="0"/>
              <a:t>12”</a:t>
            </a:r>
            <a:r>
              <a:rPr lang="zh-TW" altLang="en-US" dirty="0" smtClean="0"/>
              <a:t> </a:t>
            </a:r>
            <a:r>
              <a:rPr lang="en-US" altLang="zh-TW" dirty="0"/>
              <a:t>, </a:t>
            </a:r>
            <a:r>
              <a:rPr lang="en-US" altLang="zh-TW" dirty="0" smtClean="0"/>
              <a:t>…]</a:t>
            </a:r>
            <a:endParaRPr lang="en-US" altLang="zh-TW" dirty="0"/>
          </a:p>
          <a:p>
            <a:r>
              <a:rPr lang="en-US" altLang="zh-TW" dirty="0"/>
              <a:t>             “program_block_name 2” </a:t>
            </a:r>
            <a:r>
              <a:rPr lang="fr-FR" altLang="zh-TW" dirty="0" smtClean="0"/>
              <a:t>[ “symbol 21” , ”</a:t>
            </a:r>
            <a:r>
              <a:rPr lang="fr-FR" altLang="zh-TW" dirty="0"/>
              <a:t>symbol 22” </a:t>
            </a:r>
            <a:r>
              <a:rPr lang="fr-FR" altLang="zh-TW" dirty="0" smtClean="0"/>
              <a:t> </a:t>
            </a:r>
            <a:r>
              <a:rPr lang="en-US" altLang="zh-TW" dirty="0"/>
              <a:t>, </a:t>
            </a:r>
            <a:r>
              <a:rPr lang="en-US" altLang="zh-TW" dirty="0" smtClean="0"/>
              <a:t>…</a:t>
            </a:r>
            <a:r>
              <a:rPr lang="fr-FR" altLang="zh-TW" dirty="0" smtClean="0"/>
              <a:t>]</a:t>
            </a:r>
            <a:endParaRPr lang="en-US" altLang="zh-TW" dirty="0"/>
          </a:p>
          <a:p>
            <a:r>
              <a:rPr lang="en-US" altLang="zh-TW" dirty="0"/>
              <a:t>             “program_block_name 3”: </a:t>
            </a:r>
            <a:r>
              <a:rPr lang="fr-FR" altLang="zh-TW" dirty="0" smtClean="0"/>
              <a:t>[“symbol 31” , ”</a:t>
            </a:r>
            <a:r>
              <a:rPr lang="fr-FR" altLang="zh-TW" dirty="0"/>
              <a:t>symbol 32”  </a:t>
            </a:r>
            <a:r>
              <a:rPr lang="en-US" altLang="zh-TW" dirty="0" smtClean="0"/>
              <a:t>, </a:t>
            </a:r>
            <a:r>
              <a:rPr lang="zh-TW" altLang="en-US" dirty="0" smtClean="0"/>
              <a:t> </a:t>
            </a:r>
            <a:r>
              <a:rPr lang="en-US" altLang="zh-TW" dirty="0" smtClean="0"/>
              <a:t>…</a:t>
            </a:r>
            <a:r>
              <a:rPr lang="fr-FR" altLang="zh-TW" dirty="0" smtClean="0"/>
              <a:t>] </a:t>
            </a:r>
            <a:endParaRPr lang="en-US" altLang="zh-TW" dirty="0"/>
          </a:p>
          <a:p>
            <a:r>
              <a:rPr lang="en-US" altLang="zh-TW" dirty="0"/>
              <a:t>               …</a:t>
            </a:r>
          </a:p>
          <a:p>
            <a:r>
              <a:rPr lang="en-US" altLang="zh-TW" dirty="0"/>
              <a:t>          </a:t>
            </a:r>
            <a:r>
              <a:rPr lang="en-US" altLang="zh-TW" dirty="0" smtClean="0"/>
              <a:t>}</a:t>
            </a:r>
          </a:p>
          <a:p>
            <a:endParaRPr lang="en-US" altLang="zh-TW" dirty="0"/>
          </a:p>
          <a:p>
            <a:r>
              <a:rPr lang="zh-TW" altLang="en-US" dirty="0" smtClean="0"/>
              <a:t>在 </a:t>
            </a:r>
            <a:r>
              <a:rPr lang="en-US" altLang="zh-TW" dirty="0" smtClean="0"/>
              <a:t>pass one </a:t>
            </a:r>
            <a:r>
              <a:rPr lang="zh-TW" altLang="en-US" dirty="0"/>
              <a:t>會完成 </a:t>
            </a:r>
            <a:r>
              <a:rPr lang="en-US" altLang="zh-TW" dirty="0"/>
              <a:t>!!!!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zh-TW" altLang="en-US" dirty="0" smtClean="0"/>
              <a:t> 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266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15518"/>
          </a:xfrm>
        </p:spPr>
        <p:txBody>
          <a:bodyPr>
            <a:normAutofit fontScale="90000"/>
          </a:bodyPr>
          <a:lstStyle/>
          <a:p>
            <a:r>
              <a:rPr lang="en-US" altLang="zh-TW" b="1" dirty="0" smtClean="0"/>
              <a:t>2.1.5 __symbol table </a:t>
            </a:r>
            <a:r>
              <a:rPr lang="zh-TW" altLang="en-US" b="1" dirty="0" smtClean="0"/>
              <a:t>格式說明</a:t>
            </a:r>
            <a:endParaRPr lang="zh-TW" altLang="en-US" b="1" dirty="0"/>
          </a:p>
        </p:txBody>
      </p:sp>
      <p:sp>
        <p:nvSpPr>
          <p:cNvPr id="3" name="文字方塊 2"/>
          <p:cNvSpPr txBox="1"/>
          <p:nvPr/>
        </p:nvSpPr>
        <p:spPr>
          <a:xfrm>
            <a:off x="677334" y="1376039"/>
            <a:ext cx="1101455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本程式</a:t>
            </a:r>
            <a:r>
              <a:rPr lang="en-US" altLang="zh-TW" b="1" dirty="0" smtClean="0">
                <a:solidFill>
                  <a:srgbClr val="0070C0"/>
                </a:solidFill>
              </a:rPr>
              <a:t>__</a:t>
            </a:r>
            <a:r>
              <a:rPr lang="en-US" altLang="zh-TW" b="1" dirty="0">
                <a:solidFill>
                  <a:srgbClr val="0070C0"/>
                </a:solidFill>
              </a:rPr>
              <a:t>symbol </a:t>
            </a:r>
            <a:r>
              <a:rPr lang="en-US" altLang="zh-TW" b="1" dirty="0" smtClean="0">
                <a:solidFill>
                  <a:srgbClr val="0070C0"/>
                </a:solidFill>
              </a:rPr>
              <a:t>table </a:t>
            </a:r>
            <a:r>
              <a:rPr lang="zh-TW" altLang="en-US" dirty="0" smtClean="0"/>
              <a:t>採用</a:t>
            </a:r>
            <a:r>
              <a:rPr lang="zh-TW" altLang="en-US" dirty="0"/>
              <a:t>將</a:t>
            </a:r>
            <a:r>
              <a:rPr lang="zh-TW" altLang="en-US" b="1" dirty="0" smtClean="0"/>
              <a:t>字典型態變數</a:t>
            </a:r>
            <a:r>
              <a:rPr lang="zh-TW" altLang="en-US" dirty="0" smtClean="0"/>
              <a:t> </a:t>
            </a:r>
            <a:r>
              <a:rPr lang="en-US" altLang="zh-TW" dirty="0" smtClean="0"/>
              <a:t>: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Address </a:t>
            </a:r>
            <a:r>
              <a:rPr lang="zh-TW" altLang="en-US" dirty="0" smtClean="0"/>
              <a:t>為十進位整數型態</a:t>
            </a:r>
            <a:r>
              <a:rPr lang="zh-TW" altLang="en-US" dirty="0"/>
              <a:t>儲存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以下是可能的 </a:t>
            </a:r>
            <a:r>
              <a:rPr lang="en-US" altLang="zh-TW" dirty="0" smtClean="0"/>
              <a:t>__</a:t>
            </a:r>
            <a:r>
              <a:rPr lang="en-US" altLang="zh-TW" dirty="0" err="1" smtClean="0"/>
              <a:t>symbol_table</a:t>
            </a:r>
            <a:r>
              <a:rPr lang="en-US" altLang="zh-TW" dirty="0" smtClean="0"/>
              <a:t> </a:t>
            </a:r>
            <a:r>
              <a:rPr lang="zh-TW" altLang="en-US" dirty="0" smtClean="0"/>
              <a:t>的值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r>
              <a:rPr lang="en-US" altLang="zh-TW" dirty="0" smtClean="0"/>
              <a:t>{</a:t>
            </a:r>
            <a:r>
              <a:rPr lang="zh-TW" altLang="en-US" dirty="0" smtClean="0"/>
              <a:t>       </a:t>
            </a:r>
            <a:endParaRPr lang="en-US" altLang="zh-TW" dirty="0" smtClean="0"/>
          </a:p>
          <a:p>
            <a:r>
              <a:rPr lang="zh-TW" altLang="en-US" dirty="0" smtClean="0"/>
              <a:t>   </a:t>
            </a:r>
            <a:r>
              <a:rPr lang="en-US" altLang="zh-TW" dirty="0" smtClean="0"/>
              <a:t>“prog_block_name”  :  {</a:t>
            </a:r>
            <a:r>
              <a:rPr lang="en-US" altLang="zh-TW" dirty="0"/>
              <a:t> </a:t>
            </a:r>
            <a:r>
              <a:rPr lang="en-US" altLang="zh-TW" dirty="0" smtClean="0"/>
              <a:t>“symbol 11” :  “Address 11” , “symbol12” : “Address 12”, … }</a:t>
            </a:r>
          </a:p>
          <a:p>
            <a:r>
              <a:rPr lang="en-US" altLang="zh-TW" dirty="0"/>
              <a:t> </a:t>
            </a:r>
            <a:r>
              <a:rPr lang="en-US" altLang="zh-TW" dirty="0" smtClean="0"/>
              <a:t>  “prog_block_name2” :  </a:t>
            </a:r>
            <a:r>
              <a:rPr lang="en-US" altLang="zh-TW" dirty="0"/>
              <a:t>{ “</a:t>
            </a:r>
            <a:r>
              <a:rPr lang="en-US" altLang="zh-TW" dirty="0" smtClean="0"/>
              <a:t>symbol 21” </a:t>
            </a:r>
            <a:r>
              <a:rPr lang="en-US" altLang="zh-TW" dirty="0"/>
              <a:t>:  “</a:t>
            </a:r>
            <a:r>
              <a:rPr lang="en-US" altLang="zh-TW" dirty="0" smtClean="0"/>
              <a:t>Address 21</a:t>
            </a:r>
            <a:r>
              <a:rPr lang="en-US" altLang="zh-TW" dirty="0"/>
              <a:t>” , “</a:t>
            </a:r>
            <a:r>
              <a:rPr lang="en-US" altLang="zh-TW" dirty="0" smtClean="0"/>
              <a:t>symbol 22” </a:t>
            </a:r>
            <a:r>
              <a:rPr lang="en-US" altLang="zh-TW" dirty="0"/>
              <a:t>: “</a:t>
            </a:r>
            <a:r>
              <a:rPr lang="en-US" altLang="zh-TW" dirty="0" smtClean="0"/>
              <a:t>Address 22” , … }</a:t>
            </a:r>
          </a:p>
          <a:p>
            <a:r>
              <a:rPr lang="en-US" altLang="zh-TW" dirty="0"/>
              <a:t>   “</a:t>
            </a:r>
            <a:r>
              <a:rPr lang="en-US" altLang="zh-TW" dirty="0" smtClean="0"/>
              <a:t>prog_block_name3” </a:t>
            </a:r>
            <a:r>
              <a:rPr lang="en-US" altLang="zh-TW" dirty="0"/>
              <a:t>:  { “symbol </a:t>
            </a:r>
            <a:r>
              <a:rPr lang="en-US" altLang="zh-TW" dirty="0" smtClean="0"/>
              <a:t>31</a:t>
            </a:r>
            <a:r>
              <a:rPr lang="en-US" altLang="zh-TW" dirty="0"/>
              <a:t>” :  “Address </a:t>
            </a:r>
            <a:r>
              <a:rPr lang="en-US" altLang="zh-TW" dirty="0" smtClean="0"/>
              <a:t>31</a:t>
            </a:r>
            <a:r>
              <a:rPr lang="en-US" altLang="zh-TW" dirty="0"/>
              <a:t>” , “symbol </a:t>
            </a:r>
            <a:r>
              <a:rPr lang="en-US" altLang="zh-TW" dirty="0" smtClean="0"/>
              <a:t>32</a:t>
            </a:r>
            <a:r>
              <a:rPr lang="en-US" altLang="zh-TW" dirty="0"/>
              <a:t>” : “Address </a:t>
            </a:r>
            <a:r>
              <a:rPr lang="en-US" altLang="zh-TW" dirty="0" smtClean="0"/>
              <a:t>32” , … }</a:t>
            </a:r>
          </a:p>
          <a:p>
            <a:r>
              <a:rPr lang="en-US" altLang="zh-TW" dirty="0"/>
              <a:t> </a:t>
            </a:r>
            <a:r>
              <a:rPr lang="en-US" altLang="zh-TW" dirty="0" smtClean="0"/>
              <a:t>   …</a:t>
            </a:r>
            <a:endParaRPr lang="en-US" altLang="zh-TW" dirty="0"/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r>
              <a:rPr lang="zh-TW" altLang="en-US" dirty="0"/>
              <a:t>在 </a:t>
            </a:r>
            <a:r>
              <a:rPr lang="en-US" altLang="zh-TW" dirty="0"/>
              <a:t>One</a:t>
            </a:r>
            <a:r>
              <a:rPr lang="zh-TW" altLang="en-US" dirty="0"/>
              <a:t> </a:t>
            </a:r>
            <a:r>
              <a:rPr lang="en-US" altLang="zh-TW" dirty="0"/>
              <a:t>pass </a:t>
            </a:r>
            <a:r>
              <a:rPr lang="zh-TW" altLang="en-US" dirty="0"/>
              <a:t>會完成 </a:t>
            </a:r>
            <a:r>
              <a:rPr lang="en-US" altLang="zh-TW" dirty="0"/>
              <a:t>!!!!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zh-TW" altLang="en-US" dirty="0" smtClean="0"/>
              <a:t> 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956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15518"/>
          </a:xfrm>
        </p:spPr>
        <p:txBody>
          <a:bodyPr>
            <a:normAutofit fontScale="90000"/>
          </a:bodyPr>
          <a:lstStyle/>
          <a:p>
            <a:r>
              <a:rPr lang="en-US" altLang="zh-TW" b="1" dirty="0" smtClean="0"/>
              <a:t>2.1.6 __</a:t>
            </a:r>
            <a:r>
              <a:rPr lang="en-US" altLang="zh-TW" b="1" dirty="0" err="1" smtClean="0"/>
              <a:t>modified_record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格式說明</a:t>
            </a:r>
            <a:endParaRPr lang="zh-TW" altLang="en-US" b="1" dirty="0"/>
          </a:p>
        </p:txBody>
      </p:sp>
      <p:sp>
        <p:nvSpPr>
          <p:cNvPr id="3" name="文字方塊 2"/>
          <p:cNvSpPr txBox="1"/>
          <p:nvPr/>
        </p:nvSpPr>
        <p:spPr>
          <a:xfrm>
            <a:off x="464269" y="1502688"/>
            <a:ext cx="1207987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本程式</a:t>
            </a:r>
            <a:r>
              <a:rPr lang="en-US" altLang="zh-TW" b="1" dirty="0">
                <a:solidFill>
                  <a:srgbClr val="0070C0"/>
                </a:solidFill>
              </a:rPr>
              <a:t>__</a:t>
            </a:r>
            <a:r>
              <a:rPr lang="en-US" altLang="zh-TW" b="1" dirty="0" err="1" smtClean="0">
                <a:solidFill>
                  <a:srgbClr val="0070C0"/>
                </a:solidFill>
              </a:rPr>
              <a:t>modified_record</a:t>
            </a:r>
            <a:r>
              <a:rPr lang="en-US" altLang="zh-TW" b="1" dirty="0" smtClean="0">
                <a:solidFill>
                  <a:srgbClr val="0070C0"/>
                </a:solidFill>
              </a:rPr>
              <a:t> </a:t>
            </a:r>
            <a:r>
              <a:rPr lang="zh-TW" altLang="en-US" dirty="0" smtClean="0"/>
              <a:t>採用</a:t>
            </a:r>
            <a:r>
              <a:rPr lang="zh-TW" altLang="en-US" dirty="0"/>
              <a:t>將</a:t>
            </a:r>
            <a:r>
              <a:rPr lang="zh-TW" altLang="en-US" b="1" dirty="0" smtClean="0"/>
              <a:t>字典型態變數</a:t>
            </a:r>
            <a:r>
              <a:rPr lang="zh-TW" altLang="en-US" dirty="0" smtClean="0"/>
              <a:t> </a:t>
            </a:r>
            <a:r>
              <a:rPr lang="en-US" altLang="zh-TW" dirty="0" smtClean="0"/>
              <a:t>:</a:t>
            </a:r>
          </a:p>
          <a:p>
            <a:r>
              <a:rPr lang="zh-TW" altLang="en-US" dirty="0" smtClean="0"/>
              <a:t>以下是可能的欄位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r>
              <a:rPr lang="en-US" altLang="zh-TW" dirty="0" smtClean="0"/>
              <a:t>{</a:t>
            </a:r>
            <a:r>
              <a:rPr lang="zh-TW" altLang="en-US" dirty="0" smtClean="0"/>
              <a:t>       </a:t>
            </a:r>
            <a:endParaRPr lang="en-US" altLang="zh-TW" dirty="0" smtClean="0"/>
          </a:p>
          <a:p>
            <a:r>
              <a:rPr lang="zh-TW" altLang="en-US" dirty="0" smtClean="0"/>
              <a:t>   </a:t>
            </a:r>
            <a:r>
              <a:rPr lang="en-US" altLang="zh-TW" dirty="0" smtClean="0"/>
              <a:t>“prog_block_name1”  : </a:t>
            </a:r>
          </a:p>
          <a:p>
            <a:r>
              <a:rPr lang="en-US" altLang="zh-TW" dirty="0"/>
              <a:t> </a:t>
            </a:r>
            <a:r>
              <a:rPr lang="en-US" altLang="zh-TW" dirty="0" smtClean="0"/>
              <a:t>           [ </a:t>
            </a:r>
          </a:p>
          <a:p>
            <a:r>
              <a:rPr lang="en-US" altLang="zh-TW" dirty="0"/>
              <a:t> </a:t>
            </a:r>
            <a:r>
              <a:rPr lang="en-US" altLang="zh-TW" dirty="0" smtClean="0"/>
              <a:t>                   { “location” :  “</a:t>
            </a:r>
            <a:r>
              <a:rPr lang="zh-TW" altLang="en-US" dirty="0" smtClean="0"/>
              <a:t>存十進位整數型態</a:t>
            </a:r>
            <a:r>
              <a:rPr lang="en-US" altLang="zh-TW" dirty="0" smtClean="0"/>
              <a:t>” , “byte” : “</a:t>
            </a:r>
            <a:r>
              <a:rPr lang="zh-TW" altLang="en-US" dirty="0" smtClean="0"/>
              <a:t>修正幾個 </a:t>
            </a:r>
            <a:r>
              <a:rPr lang="en-US" altLang="zh-TW" dirty="0" smtClean="0"/>
              <a:t>half byte” , “offset” : </a:t>
            </a:r>
            <a:r>
              <a:rPr lang="en-US" altLang="zh-TW" dirty="0"/>
              <a:t>'+' + </a:t>
            </a:r>
            <a:r>
              <a:rPr lang="en-US" altLang="zh-TW" dirty="0" smtClean="0"/>
              <a:t>symbol_1</a:t>
            </a:r>
            <a:r>
              <a:rPr lang="en-US" altLang="zh-TW" dirty="0"/>
              <a:t> </a:t>
            </a:r>
            <a:r>
              <a:rPr lang="en-US" altLang="zh-TW" dirty="0" smtClean="0"/>
              <a:t>},</a:t>
            </a:r>
          </a:p>
          <a:p>
            <a:r>
              <a:rPr lang="en-US" altLang="zh-TW" dirty="0"/>
              <a:t> </a:t>
            </a:r>
            <a:r>
              <a:rPr lang="en-US" altLang="zh-TW" dirty="0" smtClean="0"/>
              <a:t>                    {</a:t>
            </a:r>
            <a:r>
              <a:rPr lang="en-US" altLang="zh-TW" dirty="0"/>
              <a:t>“location” :  “</a:t>
            </a:r>
            <a:r>
              <a:rPr lang="zh-TW" altLang="en-US" dirty="0"/>
              <a:t>存十進位整數型態</a:t>
            </a:r>
            <a:r>
              <a:rPr lang="en-US" altLang="zh-TW" dirty="0"/>
              <a:t>” , “byte” : “</a:t>
            </a:r>
            <a:r>
              <a:rPr lang="zh-TW" altLang="en-US" dirty="0"/>
              <a:t>修正幾個 </a:t>
            </a:r>
            <a:r>
              <a:rPr lang="en-US" altLang="zh-TW" dirty="0"/>
              <a:t>half byte” </a:t>
            </a:r>
            <a:r>
              <a:rPr lang="en-US" altLang="zh-TW" dirty="0" smtClean="0"/>
              <a:t>} </a:t>
            </a:r>
          </a:p>
          <a:p>
            <a:r>
              <a:rPr lang="en-US" altLang="zh-TW" dirty="0"/>
              <a:t> </a:t>
            </a:r>
            <a:r>
              <a:rPr lang="en-US" altLang="zh-TW" dirty="0" smtClean="0"/>
              <a:t>           ]</a:t>
            </a:r>
          </a:p>
          <a:p>
            <a:r>
              <a:rPr lang="en-US" altLang="zh-TW" dirty="0"/>
              <a:t> </a:t>
            </a:r>
            <a:r>
              <a:rPr lang="en-US" altLang="zh-TW" dirty="0" smtClean="0"/>
              <a:t>  “prog_block_name2” :  </a:t>
            </a:r>
          </a:p>
          <a:p>
            <a:r>
              <a:rPr lang="en-US" altLang="zh-TW" dirty="0"/>
              <a:t> </a:t>
            </a:r>
            <a:r>
              <a:rPr lang="en-US" altLang="zh-TW" dirty="0" smtClean="0"/>
              <a:t>           [ </a:t>
            </a:r>
          </a:p>
          <a:p>
            <a:r>
              <a:rPr lang="en-US" altLang="zh-TW" dirty="0"/>
              <a:t>                    { “location” :  “</a:t>
            </a:r>
            <a:r>
              <a:rPr lang="zh-TW" altLang="en-US" dirty="0"/>
              <a:t>十進位整數” </a:t>
            </a:r>
            <a:r>
              <a:rPr lang="en-US" altLang="zh-TW" dirty="0"/>
              <a:t>, “byte” : “</a:t>
            </a:r>
            <a:r>
              <a:rPr lang="zh-TW" altLang="en-US" dirty="0"/>
              <a:t>修正幾個 </a:t>
            </a:r>
            <a:r>
              <a:rPr lang="en-US" altLang="zh-TW" dirty="0"/>
              <a:t>half byte” , “offset” : '+' + </a:t>
            </a:r>
            <a:r>
              <a:rPr lang="en-US" altLang="zh-TW" dirty="0" smtClean="0"/>
              <a:t>symbol_2 } </a:t>
            </a:r>
          </a:p>
          <a:p>
            <a:r>
              <a:rPr lang="en-US" altLang="zh-TW" dirty="0" smtClean="0"/>
              <a:t>            ]</a:t>
            </a:r>
          </a:p>
          <a:p>
            <a:r>
              <a:rPr lang="en-US" altLang="zh-TW" dirty="0" smtClean="0"/>
              <a:t>   “prog_block_name3” :</a:t>
            </a:r>
          </a:p>
          <a:p>
            <a:r>
              <a:rPr lang="zh-TW" altLang="en-US" dirty="0"/>
              <a:t> </a:t>
            </a:r>
            <a:r>
              <a:rPr lang="zh-TW" altLang="en-US" dirty="0" smtClean="0"/>
              <a:t>           </a:t>
            </a:r>
            <a:r>
              <a:rPr lang="en-US" altLang="zh-TW" dirty="0" smtClean="0"/>
              <a:t>[</a:t>
            </a:r>
          </a:p>
          <a:p>
            <a:r>
              <a:rPr lang="zh-TW" altLang="en-US" dirty="0"/>
              <a:t> </a:t>
            </a:r>
            <a:r>
              <a:rPr lang="zh-TW" altLang="en-US" dirty="0" smtClean="0"/>
              <a:t>                </a:t>
            </a:r>
            <a:r>
              <a:rPr lang="en-US" altLang="zh-TW" dirty="0" smtClean="0"/>
              <a:t> {}</a:t>
            </a:r>
            <a:r>
              <a:rPr lang="zh-TW" altLang="en-US" dirty="0" smtClean="0"/>
              <a:t> </a:t>
            </a:r>
            <a:r>
              <a:rPr lang="en-US" altLang="zh-TW" dirty="0" smtClean="0"/>
              <a:t>, {} </a:t>
            </a:r>
          </a:p>
          <a:p>
            <a:r>
              <a:rPr lang="zh-TW" altLang="en-US" dirty="0"/>
              <a:t> </a:t>
            </a:r>
            <a:r>
              <a:rPr lang="zh-TW" altLang="en-US" dirty="0" smtClean="0"/>
              <a:t>           </a:t>
            </a:r>
            <a:r>
              <a:rPr lang="en-US" altLang="zh-TW" dirty="0" smtClean="0"/>
              <a:t>],</a:t>
            </a:r>
          </a:p>
          <a:p>
            <a:r>
              <a:rPr lang="en-US" altLang="zh-TW" dirty="0"/>
              <a:t> </a:t>
            </a:r>
            <a:r>
              <a:rPr lang="en-US" altLang="zh-TW" dirty="0" smtClean="0"/>
              <a:t>   …</a:t>
            </a:r>
          </a:p>
          <a:p>
            <a:r>
              <a:rPr lang="en-US" altLang="zh-TW" dirty="0"/>
              <a:t>}</a:t>
            </a:r>
            <a:r>
              <a:rPr lang="zh-TW" altLang="en-US" dirty="0" smtClean="0"/>
              <a:t> 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403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15518"/>
          </a:xfrm>
        </p:spPr>
        <p:txBody>
          <a:bodyPr>
            <a:normAutofit fontScale="90000"/>
          </a:bodyPr>
          <a:lstStyle/>
          <a:p>
            <a:r>
              <a:rPr lang="en-US" altLang="zh-TW" b="1" dirty="0" smtClean="0"/>
              <a:t>2.1.7 __literal table </a:t>
            </a:r>
            <a:r>
              <a:rPr lang="zh-TW" altLang="en-US" b="1" dirty="0" smtClean="0"/>
              <a:t>格式說明</a:t>
            </a:r>
            <a:endParaRPr lang="zh-TW" altLang="en-US" b="1" dirty="0"/>
          </a:p>
        </p:txBody>
      </p:sp>
      <p:sp>
        <p:nvSpPr>
          <p:cNvPr id="3" name="文字方塊 2"/>
          <p:cNvSpPr txBox="1"/>
          <p:nvPr/>
        </p:nvSpPr>
        <p:spPr>
          <a:xfrm>
            <a:off x="677334" y="1358283"/>
            <a:ext cx="110145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本程式 </a:t>
            </a:r>
            <a:r>
              <a:rPr lang="en-US" altLang="zh-TW" b="1" dirty="0" smtClean="0">
                <a:solidFill>
                  <a:srgbClr val="0070C0"/>
                </a:solidFill>
              </a:rPr>
              <a:t>__</a:t>
            </a:r>
            <a:r>
              <a:rPr lang="en-US" altLang="zh-TW" b="1" dirty="0">
                <a:solidFill>
                  <a:srgbClr val="0070C0"/>
                </a:solidFill>
              </a:rPr>
              <a:t>literal table</a:t>
            </a:r>
            <a:r>
              <a:rPr lang="zh-TW" altLang="en-US" dirty="0" smtClean="0"/>
              <a:t>採用</a:t>
            </a:r>
            <a:r>
              <a:rPr lang="zh-TW" altLang="en-US" dirty="0" smtClean="0"/>
              <a:t>將</a:t>
            </a:r>
            <a:r>
              <a:rPr lang="zh-TW" altLang="en-US" b="1" dirty="0"/>
              <a:t> 串列</a:t>
            </a:r>
            <a:r>
              <a:rPr lang="zh-TW" altLang="en-US" b="1" dirty="0" smtClean="0"/>
              <a:t>型態</a:t>
            </a:r>
            <a:r>
              <a:rPr lang="zh-TW" altLang="en-US" b="1" dirty="0" smtClean="0"/>
              <a:t>變數</a:t>
            </a:r>
            <a:r>
              <a:rPr lang="zh-TW" altLang="en-US" dirty="0" smtClean="0"/>
              <a:t> </a:t>
            </a:r>
            <a:r>
              <a:rPr lang="en-US" altLang="zh-TW" dirty="0" smtClean="0"/>
              <a:t>: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以下是可能的欄位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r>
              <a:rPr lang="en-US" altLang="zh-TW" dirty="0"/>
              <a:t>[</a:t>
            </a:r>
            <a:r>
              <a:rPr lang="zh-TW" altLang="en-US" dirty="0" smtClean="0"/>
              <a:t>       </a:t>
            </a:r>
            <a:endParaRPr lang="en-US" altLang="zh-TW" dirty="0" smtClean="0"/>
          </a:p>
          <a:p>
            <a:r>
              <a:rPr lang="zh-TW" altLang="en-US" dirty="0" smtClean="0"/>
              <a:t>  </a:t>
            </a:r>
            <a:r>
              <a:rPr lang="en-US" altLang="zh-TW" dirty="0" smtClean="0"/>
              <a:t>“</a:t>
            </a:r>
            <a:r>
              <a:rPr lang="en-US" altLang="zh-TW" dirty="0" err="1" smtClean="0"/>
              <a:t>literal_str</a:t>
            </a:r>
            <a:r>
              <a:rPr lang="en-US" altLang="zh-TW" dirty="0" smtClean="0"/>
              <a:t> 1” , “</a:t>
            </a:r>
            <a:r>
              <a:rPr lang="en-US" altLang="zh-TW" dirty="0" err="1" smtClean="0"/>
              <a:t>literal_str</a:t>
            </a:r>
            <a:r>
              <a:rPr lang="en-US" altLang="zh-TW" dirty="0" smtClean="0"/>
              <a:t> 2” , …</a:t>
            </a:r>
          </a:p>
          <a:p>
            <a:r>
              <a:rPr lang="en-US" altLang="zh-TW" dirty="0" smtClean="0"/>
              <a:t>]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Ex:</a:t>
            </a:r>
          </a:p>
          <a:p>
            <a:r>
              <a:rPr lang="en-US" altLang="zh-TW" dirty="0" smtClean="0"/>
              <a:t>      [ “=C’EOF’” , “=X’’AAFFEE” , … ]</a:t>
            </a:r>
          </a:p>
          <a:p>
            <a:endParaRPr lang="en-US" altLang="zh-TW" dirty="0"/>
          </a:p>
          <a:p>
            <a:r>
              <a:rPr lang="zh-TW" altLang="en-US" dirty="0" smtClean="0"/>
              <a:t>遇到 </a:t>
            </a:r>
            <a:r>
              <a:rPr lang="en-US" altLang="zh-TW" dirty="0" smtClean="0"/>
              <a:t>LTOPG</a:t>
            </a:r>
            <a:r>
              <a:rPr lang="zh-TW" altLang="en-US" dirty="0"/>
              <a:t> </a:t>
            </a:r>
            <a:r>
              <a:rPr lang="zh-TW" altLang="en-US" dirty="0" smtClean="0"/>
              <a:t>以及 </a:t>
            </a:r>
            <a:r>
              <a:rPr lang="en-US" altLang="zh-TW" dirty="0" smtClean="0"/>
              <a:t>END</a:t>
            </a:r>
            <a:r>
              <a:rPr lang="zh-TW" altLang="en-US" dirty="0" smtClean="0"/>
              <a:t> </a:t>
            </a:r>
            <a:r>
              <a:rPr lang="zh-TW" altLang="en-US" dirty="0"/>
              <a:t>指令</a:t>
            </a:r>
            <a:r>
              <a:rPr lang="zh-TW" altLang="en-US" dirty="0" smtClean="0"/>
              <a:t>，再將存在 </a:t>
            </a:r>
            <a:r>
              <a:rPr lang="en-US" altLang="zh-TW" dirty="0" smtClean="0"/>
              <a:t>literal table</a:t>
            </a:r>
            <a:r>
              <a:rPr lang="zh-TW" altLang="en-US" dirty="0" smtClean="0"/>
              <a:t> 的</a:t>
            </a:r>
            <a:r>
              <a:rPr lang="en-US" altLang="zh-TW" dirty="0" smtClean="0"/>
              <a:t> </a:t>
            </a:r>
            <a:r>
              <a:rPr lang="zh-TW" altLang="en-US" dirty="0" smtClean="0"/>
              <a:t> </a:t>
            </a:r>
            <a:r>
              <a:rPr lang="en-US" altLang="zh-TW" dirty="0" smtClean="0"/>
              <a:t>literal </a:t>
            </a:r>
            <a:r>
              <a:rPr lang="zh-TW" altLang="en-US" dirty="0" smtClean="0"/>
              <a:t>加入 </a:t>
            </a:r>
            <a:r>
              <a:rPr lang="en-US" altLang="zh-TW" dirty="0"/>
              <a:t>symbol </a:t>
            </a:r>
            <a:r>
              <a:rPr lang="en-US" altLang="zh-TW" dirty="0" smtClean="0"/>
              <a:t>table </a:t>
            </a:r>
            <a:r>
              <a:rPr lang="zh-TW" altLang="en-US" dirty="0" smtClean="0"/>
              <a:t>中</a:t>
            </a:r>
            <a:endParaRPr lang="en-US" altLang="zh-TW" dirty="0"/>
          </a:p>
          <a:p>
            <a:endParaRPr lang="en-US" altLang="zh-TW" dirty="0" smtClean="0"/>
          </a:p>
          <a:p>
            <a:r>
              <a:rPr lang="zh-TW" altLang="en-US" dirty="0" smtClean="0"/>
              <a:t> 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519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15518"/>
          </a:xfrm>
        </p:spPr>
        <p:txBody>
          <a:bodyPr>
            <a:normAutofit fontScale="90000"/>
          </a:bodyPr>
          <a:lstStyle/>
          <a:p>
            <a:r>
              <a:rPr lang="en-US" altLang="zh-TW" b="1" dirty="0" smtClean="0"/>
              <a:t>2-2 </a:t>
            </a:r>
            <a:r>
              <a:rPr lang="zh-TW" altLang="en-US" b="1" dirty="0" smtClean="0"/>
              <a:t>資料結構 </a:t>
            </a:r>
            <a:r>
              <a:rPr lang="en-US" altLang="zh-TW" b="1" dirty="0" smtClean="0"/>
              <a:t>Method</a:t>
            </a:r>
            <a:endParaRPr lang="zh-TW" altLang="en-US" b="1" dirty="0"/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854886" y="1225118"/>
            <a:ext cx="11337114" cy="5632882"/>
          </a:xfrm>
        </p:spPr>
        <p:txBody>
          <a:bodyPr>
            <a:normAutofit/>
          </a:bodyPr>
          <a:lstStyle/>
          <a:p>
            <a:r>
              <a:rPr lang="en-US" altLang="zh-TW" sz="2800" dirty="0" smtClean="0"/>
              <a:t>Assembler </a:t>
            </a:r>
            <a:r>
              <a:rPr lang="zh-TW" altLang="en-US" sz="2800" dirty="0"/>
              <a:t>類別</a:t>
            </a:r>
            <a:endParaRPr lang="en-US" altLang="zh-TW" sz="2800" dirty="0" smtClean="0"/>
          </a:p>
          <a:p>
            <a:pPr marL="0" indent="0">
              <a:buNone/>
            </a:pPr>
            <a:r>
              <a:rPr lang="zh-TW" altLang="en-US" sz="2800" dirty="0" smtClean="0">
                <a:solidFill>
                  <a:srgbClr val="FF0000"/>
                </a:solidFill>
              </a:rPr>
              <a:t>    ▶ </a:t>
            </a:r>
            <a:r>
              <a:rPr lang="en-US" altLang="zh-TW" sz="2800" dirty="0" smtClean="0">
                <a:solidFill>
                  <a:srgbClr val="FF0000"/>
                </a:solidFill>
              </a:rPr>
              <a:t>Method </a:t>
            </a:r>
            <a:r>
              <a:rPr lang="zh-TW" altLang="en-US" sz="2800" dirty="0" smtClean="0">
                <a:solidFill>
                  <a:srgbClr val="FF0000"/>
                </a:solidFill>
              </a:rPr>
              <a:t>方法</a:t>
            </a:r>
            <a:endParaRPr lang="en-US" altLang="zh-TW" sz="2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sz="2000" dirty="0" smtClean="0"/>
              <a:t>         </a:t>
            </a:r>
            <a:r>
              <a:rPr lang="zh-TW" altLang="en-US" sz="2000" b="1" dirty="0" smtClean="0">
                <a:solidFill>
                  <a:schemeClr val="accent2">
                    <a:lumMod val="75000"/>
                  </a:schemeClr>
                </a:solidFill>
              </a:rPr>
              <a:t>▶  </a:t>
            </a:r>
            <a:r>
              <a:rPr lang="en-US" altLang="zh-TW" sz="2000" b="1" dirty="0" smtClean="0">
                <a:solidFill>
                  <a:schemeClr val="accent2">
                    <a:lumMod val="75000"/>
                  </a:schemeClr>
                </a:solidFill>
              </a:rPr>
              <a:t>error(self</a:t>
            </a:r>
            <a:r>
              <a:rPr lang="en-US" altLang="zh-TW" sz="2000" b="1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en-US" altLang="zh-TW" sz="2000" b="1" dirty="0" smtClean="0">
                <a:solidFill>
                  <a:schemeClr val="accent2">
                    <a:lumMod val="75000"/>
                  </a:schemeClr>
                </a:solidFill>
              </a:rPr>
              <a:t>reason) </a:t>
            </a:r>
            <a:r>
              <a:rPr lang="en-US" altLang="zh-TW" sz="2000" b="1" dirty="0" smtClean="0">
                <a:solidFill>
                  <a:schemeClr val="accent3">
                    <a:lumMod val="75000"/>
                  </a:schemeClr>
                </a:solidFill>
              </a:rPr>
              <a:t>: [return None]</a:t>
            </a:r>
          </a:p>
          <a:p>
            <a:pPr marL="0" indent="0">
              <a:buNone/>
            </a:pPr>
            <a:r>
              <a:rPr lang="en-US" altLang="zh-TW" sz="2000" dirty="0"/>
              <a:t> </a:t>
            </a:r>
            <a:r>
              <a:rPr lang="en-US" altLang="zh-TW" sz="2000" dirty="0" smtClean="0"/>
              <a:t>           (</a:t>
            </a:r>
            <a:r>
              <a:rPr lang="zh-TW" altLang="en-US" sz="2000" dirty="0"/>
              <a:t>用意</a:t>
            </a:r>
            <a:r>
              <a:rPr lang="en-US" altLang="zh-TW" sz="2000" dirty="0" smtClean="0"/>
              <a:t>)</a:t>
            </a:r>
            <a:r>
              <a:rPr lang="zh-TW" altLang="en-US" sz="2000" dirty="0" smtClean="0"/>
              <a:t> 當有錯誤發生，透過此方法將 </a:t>
            </a:r>
            <a:r>
              <a:rPr lang="en-US" altLang="zh-TW" sz="2000" dirty="0" smtClean="0"/>
              <a:t>reason </a:t>
            </a:r>
            <a:r>
              <a:rPr lang="zh-TW" altLang="en-US" sz="2000" dirty="0" smtClean="0"/>
              <a:t>印出，並</a:t>
            </a:r>
            <a:r>
              <a:rPr lang="en-US" altLang="zh-TW" sz="2000" dirty="0"/>
              <a:t>__</a:t>
            </a:r>
            <a:r>
              <a:rPr lang="en-US" altLang="zh-TW" sz="2000" dirty="0" err="1" smtClean="0"/>
              <a:t>error_flag</a:t>
            </a:r>
            <a:r>
              <a:rPr lang="en-US" altLang="zh-TW" sz="2000" dirty="0" smtClean="0"/>
              <a:t> </a:t>
            </a:r>
            <a:r>
              <a:rPr lang="zh-TW" altLang="en-US" sz="2000" dirty="0" smtClean="0"/>
              <a:t>改成 </a:t>
            </a:r>
            <a:r>
              <a:rPr lang="en-US" altLang="zh-TW" sz="2000" dirty="0" smtClean="0"/>
              <a:t>True</a:t>
            </a:r>
          </a:p>
          <a:p>
            <a:pPr marL="0" indent="0">
              <a:buNone/>
            </a:pPr>
            <a:r>
              <a:rPr lang="zh-TW" altLang="en-US" sz="2000" dirty="0" smtClean="0"/>
              <a:t>         ▶  </a:t>
            </a:r>
            <a:r>
              <a:rPr lang="en-US" altLang="zh-TW" sz="2000" b="1" dirty="0" smtClean="0">
                <a:solidFill>
                  <a:schemeClr val="accent2">
                    <a:lumMod val="75000"/>
                  </a:schemeClr>
                </a:solidFill>
              </a:rPr>
              <a:t>__check_mnemonic(self, mnemonic)</a:t>
            </a:r>
            <a:r>
              <a:rPr lang="zh-TW" altLang="en-US" sz="20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TW" sz="2000" dirty="0" smtClean="0"/>
              <a:t>:  </a:t>
            </a:r>
            <a:r>
              <a:rPr lang="en-US" altLang="zh-TW" sz="2000" b="1" dirty="0" smtClean="0">
                <a:solidFill>
                  <a:schemeClr val="accent3">
                    <a:lumMod val="75000"/>
                  </a:schemeClr>
                </a:solidFill>
              </a:rPr>
              <a:t>[return Boolean]</a:t>
            </a:r>
          </a:p>
          <a:p>
            <a:pPr marL="0" indent="0">
              <a:buNone/>
            </a:pPr>
            <a:r>
              <a:rPr lang="en-US" altLang="zh-TW" sz="2000" dirty="0"/>
              <a:t> </a:t>
            </a:r>
            <a:r>
              <a:rPr lang="en-US" altLang="zh-TW" sz="2000" dirty="0" smtClean="0"/>
              <a:t>           (</a:t>
            </a:r>
            <a:r>
              <a:rPr lang="zh-TW" altLang="en-US" sz="2000" dirty="0"/>
              <a:t>用意</a:t>
            </a:r>
            <a:r>
              <a:rPr lang="en-US" altLang="zh-TW" sz="2000" dirty="0" smtClean="0"/>
              <a:t>) </a:t>
            </a:r>
            <a:r>
              <a:rPr lang="zh-TW" altLang="en-US" sz="2000" dirty="0" smtClean="0"/>
              <a:t>確認是 </a:t>
            </a:r>
            <a:r>
              <a:rPr lang="en-US" altLang="zh-TW" sz="2000" dirty="0" smtClean="0"/>
              <a:t>mnemonic</a:t>
            </a:r>
            <a:r>
              <a:rPr lang="zh-TW" altLang="en-US" sz="2000" dirty="0" smtClean="0"/>
              <a:t> 是否在 </a:t>
            </a:r>
            <a:r>
              <a:rPr lang="en-US" altLang="zh-TW" sz="2000" dirty="0" smtClean="0"/>
              <a:t>__opcode </a:t>
            </a:r>
            <a:r>
              <a:rPr lang="zh-TW" altLang="en-US" sz="2000" dirty="0" smtClean="0"/>
              <a:t>或 </a:t>
            </a:r>
            <a:r>
              <a:rPr lang="en-US" altLang="zh-TW" sz="2000" dirty="0"/>
              <a:t>__</a:t>
            </a:r>
            <a:r>
              <a:rPr lang="en-US" altLang="zh-TW" sz="2000" dirty="0" err="1"/>
              <a:t>pseudo_code_list</a:t>
            </a:r>
            <a:r>
              <a:rPr lang="en-US" altLang="zh-TW" sz="2000" dirty="0"/>
              <a:t> </a:t>
            </a:r>
            <a:endParaRPr lang="en-US" altLang="zh-TW" sz="2000" dirty="0" smtClean="0"/>
          </a:p>
          <a:p>
            <a:pPr marL="0" indent="0">
              <a:buNone/>
            </a:pPr>
            <a:r>
              <a:rPr lang="zh-TW" altLang="en-US" sz="2000" dirty="0" smtClean="0"/>
              <a:t>         </a:t>
            </a:r>
            <a:r>
              <a:rPr lang="zh-TW" altLang="en-US" sz="2000" b="1" dirty="0" smtClean="0">
                <a:solidFill>
                  <a:schemeClr val="accent2">
                    <a:lumMod val="75000"/>
                  </a:schemeClr>
                </a:solidFill>
              </a:rPr>
              <a:t>▶ </a:t>
            </a:r>
            <a:r>
              <a:rPr lang="da-DK" altLang="zh-TW" sz="2000" b="1" dirty="0">
                <a:solidFill>
                  <a:schemeClr val="accent2">
                    <a:lumMod val="75000"/>
                  </a:schemeClr>
                </a:solidFill>
              </a:rPr>
              <a:t>__gen_code_list(self, opcode, type, format, offset</a:t>
            </a:r>
            <a:r>
              <a:rPr lang="da-DK" altLang="zh-TW" sz="2000" b="1" dirty="0" smtClean="0">
                <a:solidFill>
                  <a:schemeClr val="accent2">
                    <a:lumMod val="75000"/>
                  </a:schemeClr>
                </a:solidFill>
              </a:rPr>
              <a:t>)</a:t>
            </a:r>
            <a:r>
              <a:rPr lang="zh-TW" altLang="en-US" sz="20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TW" sz="2000" dirty="0" smtClean="0"/>
              <a:t>:</a:t>
            </a:r>
            <a:r>
              <a:rPr lang="zh-TW" altLang="en-US" sz="2000" dirty="0" smtClean="0"/>
              <a:t> </a:t>
            </a:r>
            <a:r>
              <a:rPr lang="en-US" altLang="zh-TW" sz="2000" b="1" dirty="0" smtClean="0">
                <a:solidFill>
                  <a:schemeClr val="accent3">
                    <a:lumMod val="75000"/>
                  </a:schemeClr>
                </a:solidFill>
              </a:rPr>
              <a:t>[return list]</a:t>
            </a:r>
          </a:p>
          <a:p>
            <a:pPr marL="0" indent="0">
              <a:buNone/>
            </a:pPr>
            <a:r>
              <a:rPr lang="en-US" altLang="zh-TW" sz="2000" dirty="0"/>
              <a:t> </a:t>
            </a:r>
            <a:r>
              <a:rPr lang="en-US" altLang="zh-TW" sz="2000" dirty="0" smtClean="0"/>
              <a:t>           (</a:t>
            </a:r>
            <a:r>
              <a:rPr lang="zh-TW" altLang="en-US" sz="2000" dirty="0"/>
              <a:t>用意</a:t>
            </a:r>
            <a:r>
              <a:rPr lang="en-US" altLang="zh-TW" sz="2000" dirty="0" smtClean="0"/>
              <a:t>) </a:t>
            </a:r>
            <a:r>
              <a:rPr lang="zh-TW" altLang="en-US" sz="2000" dirty="0" smtClean="0"/>
              <a:t>用以產生格式 </a:t>
            </a:r>
            <a:r>
              <a:rPr lang="en-US" altLang="zh-TW" sz="2000" dirty="0" smtClean="0"/>
              <a:t>3/4 </a:t>
            </a:r>
            <a:r>
              <a:rPr lang="zh-TW" altLang="en-US" sz="2000" dirty="0" smtClean="0"/>
              <a:t>的 </a:t>
            </a:r>
            <a:r>
              <a:rPr lang="en-US" altLang="zh-TW" sz="2000" dirty="0" smtClean="0"/>
              <a:t>object code (</a:t>
            </a:r>
            <a:r>
              <a:rPr lang="zh-TW" altLang="en-US" sz="2000" dirty="0" smtClean="0"/>
              <a:t>使用 </a:t>
            </a:r>
            <a:r>
              <a:rPr lang="en-US" altLang="zh-TW" sz="2000" dirty="0" smtClean="0"/>
              <a:t>list </a:t>
            </a:r>
            <a:r>
              <a:rPr lang="zh-TW" altLang="en-US" sz="2000" dirty="0" smtClean="0"/>
              <a:t>存每一個 </a:t>
            </a:r>
            <a:r>
              <a:rPr lang="en-US" altLang="zh-TW" sz="2000" dirty="0" smtClean="0"/>
              <a:t>Byte) </a:t>
            </a:r>
          </a:p>
          <a:p>
            <a:pPr marL="0" indent="0">
              <a:buNone/>
            </a:pPr>
            <a:r>
              <a:rPr lang="en-US" altLang="zh-TW" sz="2000" dirty="0"/>
              <a:t> </a:t>
            </a:r>
            <a:r>
              <a:rPr lang="en-US" altLang="zh-TW" sz="2000" dirty="0" smtClean="0"/>
              <a:t>        </a:t>
            </a:r>
            <a:r>
              <a:rPr lang="zh-TW" altLang="en-US" sz="2000" dirty="0" smtClean="0"/>
              <a:t>▶ </a:t>
            </a:r>
            <a:r>
              <a:rPr lang="en-US" altLang="zh-TW" sz="2000" b="1" dirty="0">
                <a:solidFill>
                  <a:schemeClr val="accent2">
                    <a:lumMod val="75000"/>
                  </a:schemeClr>
                </a:solidFill>
              </a:rPr>
              <a:t>scanner(self, </a:t>
            </a:r>
            <a:r>
              <a:rPr lang="en-US" altLang="zh-TW" sz="2000" b="1" dirty="0" err="1">
                <a:solidFill>
                  <a:schemeClr val="accent2">
                    <a:lumMod val="75000"/>
                  </a:schemeClr>
                </a:solidFill>
              </a:rPr>
              <a:t>source_program</a:t>
            </a:r>
            <a:r>
              <a:rPr lang="en-US" altLang="zh-TW" sz="2000" b="1" dirty="0">
                <a:solidFill>
                  <a:schemeClr val="accent2">
                    <a:lumMod val="75000"/>
                  </a:schemeClr>
                </a:solidFill>
              </a:rPr>
              <a:t>) </a:t>
            </a:r>
            <a:r>
              <a:rPr lang="en-US" altLang="zh-TW" sz="2000" dirty="0" smtClean="0"/>
              <a:t>: </a:t>
            </a:r>
            <a:r>
              <a:rPr lang="en-US" altLang="zh-TW" sz="2000" b="1" dirty="0" smtClean="0">
                <a:solidFill>
                  <a:schemeClr val="accent3">
                    <a:lumMod val="75000"/>
                  </a:schemeClr>
                </a:solidFill>
              </a:rPr>
              <a:t>[return None]</a:t>
            </a:r>
          </a:p>
          <a:p>
            <a:pPr marL="0" indent="0">
              <a:buNone/>
            </a:pPr>
            <a:r>
              <a:rPr lang="en-US" altLang="zh-TW" sz="2000" dirty="0" smtClean="0"/>
              <a:t>             (</a:t>
            </a:r>
            <a:r>
              <a:rPr lang="zh-TW" altLang="en-US" sz="2000" dirty="0" smtClean="0"/>
              <a:t>用意</a:t>
            </a:r>
            <a:r>
              <a:rPr lang="en-US" altLang="zh-TW" sz="2000" dirty="0"/>
              <a:t>) </a:t>
            </a:r>
            <a:r>
              <a:rPr lang="zh-TW" altLang="en-US" sz="2000" dirty="0" smtClean="0"/>
              <a:t>用以讀取 </a:t>
            </a:r>
            <a:r>
              <a:rPr lang="en-US" altLang="zh-TW" sz="2000" dirty="0" err="1" smtClean="0"/>
              <a:t>source_program</a:t>
            </a:r>
            <a:r>
              <a:rPr lang="zh-TW" altLang="en-US" sz="2000" dirty="0" smtClean="0"/>
              <a:t> 並識別並分類出三欄式</a:t>
            </a:r>
            <a:endParaRPr lang="en-US" altLang="zh-TW" sz="2000" dirty="0" smtClean="0"/>
          </a:p>
          <a:p>
            <a:pPr marL="0" indent="0">
              <a:buNone/>
            </a:pPr>
            <a:endParaRPr lang="en-US" altLang="zh-TW" sz="2000" dirty="0" smtClean="0"/>
          </a:p>
        </p:txBody>
      </p:sp>
    </p:spTree>
    <p:extLst>
      <p:ext uri="{BB962C8B-B14F-4D97-AF65-F5344CB8AC3E}">
        <p14:creationId xmlns:p14="http://schemas.microsoft.com/office/powerpoint/2010/main" val="301795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15518"/>
          </a:xfrm>
        </p:spPr>
        <p:txBody>
          <a:bodyPr>
            <a:normAutofit fontScale="90000"/>
          </a:bodyPr>
          <a:lstStyle/>
          <a:p>
            <a:r>
              <a:rPr lang="en-US" altLang="zh-TW" b="1" dirty="0" smtClean="0"/>
              <a:t>2-2</a:t>
            </a:r>
            <a:r>
              <a:rPr lang="zh-TW" altLang="en-US" b="1" dirty="0" smtClean="0"/>
              <a:t> 資料結構 </a:t>
            </a:r>
            <a:r>
              <a:rPr lang="en-US" altLang="zh-TW" b="1" dirty="0" smtClean="0"/>
              <a:t>Method (</a:t>
            </a:r>
            <a:r>
              <a:rPr lang="zh-TW" altLang="en-US" b="1" dirty="0" smtClean="0"/>
              <a:t>續</a:t>
            </a:r>
            <a:r>
              <a:rPr lang="en-US" altLang="zh-TW" b="1" dirty="0" smtClean="0"/>
              <a:t>)</a:t>
            </a:r>
            <a:endParaRPr lang="zh-TW" altLang="en-US" b="1" dirty="0"/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854886" y="1225118"/>
            <a:ext cx="11337114" cy="5632882"/>
          </a:xfrm>
        </p:spPr>
        <p:txBody>
          <a:bodyPr>
            <a:normAutofit/>
          </a:bodyPr>
          <a:lstStyle/>
          <a:p>
            <a:r>
              <a:rPr lang="en-US" altLang="zh-TW" sz="2800" dirty="0" smtClean="0"/>
              <a:t>Assembler </a:t>
            </a:r>
            <a:r>
              <a:rPr lang="zh-TW" altLang="en-US" sz="2800" dirty="0"/>
              <a:t>類別</a:t>
            </a:r>
            <a:endParaRPr lang="en-US" altLang="zh-TW" sz="2800" dirty="0" smtClean="0"/>
          </a:p>
          <a:p>
            <a:pPr marL="0" indent="0">
              <a:buNone/>
            </a:pPr>
            <a:r>
              <a:rPr lang="zh-TW" altLang="en-US" sz="2800" dirty="0" smtClean="0">
                <a:solidFill>
                  <a:srgbClr val="FF0000"/>
                </a:solidFill>
              </a:rPr>
              <a:t>    ▶ </a:t>
            </a:r>
            <a:r>
              <a:rPr lang="en-US" altLang="zh-TW" sz="2800" dirty="0" smtClean="0">
                <a:solidFill>
                  <a:srgbClr val="FF0000"/>
                </a:solidFill>
              </a:rPr>
              <a:t>Method </a:t>
            </a:r>
            <a:r>
              <a:rPr lang="zh-TW" altLang="en-US" sz="2800" dirty="0" smtClean="0">
                <a:solidFill>
                  <a:srgbClr val="FF0000"/>
                </a:solidFill>
              </a:rPr>
              <a:t>方法</a:t>
            </a:r>
            <a:endParaRPr lang="en-US" altLang="zh-TW" sz="2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sz="2000" dirty="0" smtClean="0"/>
              <a:t>         </a:t>
            </a:r>
            <a:r>
              <a:rPr lang="zh-TW" altLang="en-US" sz="2000" b="1" dirty="0" smtClean="0">
                <a:solidFill>
                  <a:schemeClr val="accent2">
                    <a:lumMod val="75000"/>
                  </a:schemeClr>
                </a:solidFill>
              </a:rPr>
              <a:t>▶  </a:t>
            </a:r>
            <a:r>
              <a:rPr lang="en-US" altLang="zh-TW" sz="2000" b="1" dirty="0" err="1">
                <a:solidFill>
                  <a:schemeClr val="accent2">
                    <a:lumMod val="75000"/>
                  </a:schemeClr>
                </a:solidFill>
              </a:rPr>
              <a:t>pass_one</a:t>
            </a:r>
            <a:r>
              <a:rPr lang="en-US" altLang="zh-TW" sz="2000" b="1" dirty="0">
                <a:solidFill>
                  <a:schemeClr val="accent2">
                    <a:lumMod val="75000"/>
                  </a:schemeClr>
                </a:solidFill>
              </a:rPr>
              <a:t>(self , </a:t>
            </a:r>
            <a:r>
              <a:rPr lang="en-US" altLang="zh-TW" sz="2000" b="1" dirty="0" err="1">
                <a:solidFill>
                  <a:schemeClr val="accent2">
                    <a:lumMod val="75000"/>
                  </a:schemeClr>
                </a:solidFill>
              </a:rPr>
              <a:t>inter_file</a:t>
            </a:r>
            <a:r>
              <a:rPr lang="en-US" altLang="zh-TW" sz="2000" b="1" dirty="0">
                <a:solidFill>
                  <a:schemeClr val="accent2">
                    <a:lumMod val="75000"/>
                  </a:schemeClr>
                </a:solidFill>
              </a:rPr>
              <a:t>) </a:t>
            </a:r>
            <a:r>
              <a:rPr lang="en-US" altLang="zh-TW" sz="2000" dirty="0" smtClean="0"/>
              <a:t>: </a:t>
            </a:r>
            <a:r>
              <a:rPr lang="en-US" altLang="zh-TW" sz="2000" b="1" dirty="0" smtClean="0">
                <a:solidFill>
                  <a:schemeClr val="accent3">
                    <a:lumMod val="75000"/>
                  </a:schemeClr>
                </a:solidFill>
              </a:rPr>
              <a:t>[return None]</a:t>
            </a:r>
          </a:p>
          <a:p>
            <a:pPr marL="0" indent="0">
              <a:buNone/>
            </a:pPr>
            <a:r>
              <a:rPr lang="en-US" altLang="zh-TW" sz="2000" dirty="0"/>
              <a:t> </a:t>
            </a:r>
            <a:r>
              <a:rPr lang="en-US" altLang="zh-TW" sz="2000" dirty="0" smtClean="0"/>
              <a:t>           (</a:t>
            </a:r>
            <a:r>
              <a:rPr lang="zh-TW" altLang="en-US" sz="2000" dirty="0"/>
              <a:t>用意</a:t>
            </a:r>
            <a:r>
              <a:rPr lang="en-US" altLang="zh-TW" sz="2000" dirty="0" smtClean="0"/>
              <a:t>)</a:t>
            </a:r>
            <a:r>
              <a:rPr lang="zh-TW" altLang="en-US" sz="2000" dirty="0" smtClean="0"/>
              <a:t> 計算</a:t>
            </a:r>
            <a:r>
              <a:rPr lang="zh-TW" altLang="en-US" sz="2000" dirty="0"/>
              <a:t>出每個 </a:t>
            </a:r>
            <a:r>
              <a:rPr lang="en-US" altLang="zh-TW" sz="2000" dirty="0"/>
              <a:t>instruction </a:t>
            </a:r>
            <a:r>
              <a:rPr lang="zh-TW" altLang="en-US" sz="2000" dirty="0"/>
              <a:t>的 </a:t>
            </a:r>
            <a:r>
              <a:rPr lang="en-US" altLang="zh-TW" sz="2000" dirty="0" smtClean="0"/>
              <a:t>location</a:t>
            </a:r>
            <a:r>
              <a:rPr lang="zh-TW" altLang="en-US" sz="2000" dirty="0" smtClean="0"/>
              <a:t>，以及建立好 </a:t>
            </a:r>
            <a:r>
              <a:rPr lang="en-US" altLang="zh-TW" sz="2000" dirty="0" smtClean="0"/>
              <a:t>__</a:t>
            </a:r>
            <a:r>
              <a:rPr lang="en-US" altLang="zh-TW" sz="2000" dirty="0" err="1" smtClean="0"/>
              <a:t>symbol_table</a:t>
            </a:r>
            <a:r>
              <a:rPr lang="zh-TW" altLang="en-US" sz="2000" dirty="0" smtClean="0"/>
              <a:t>、</a:t>
            </a:r>
            <a:r>
              <a:rPr lang="en-US" altLang="zh-TW" sz="2000" dirty="0" smtClean="0"/>
              <a:t>__</a:t>
            </a:r>
            <a:r>
              <a:rPr lang="en-US" altLang="zh-TW" sz="2000" dirty="0" err="1" smtClean="0"/>
              <a:t>extdef_table</a:t>
            </a:r>
            <a:r>
              <a:rPr lang="zh-TW" altLang="en-US" sz="2000" dirty="0" smtClean="0"/>
              <a:t>、</a:t>
            </a:r>
            <a:r>
              <a:rPr lang="en-US" altLang="zh-TW" sz="2000" dirty="0" smtClean="0"/>
              <a:t>__</a:t>
            </a:r>
            <a:r>
              <a:rPr lang="en-US" altLang="zh-TW" sz="2000" dirty="0" err="1" smtClean="0"/>
              <a:t>extref_table</a:t>
            </a:r>
            <a:endParaRPr lang="en-US" altLang="zh-TW" sz="2000" dirty="0" smtClean="0"/>
          </a:p>
          <a:p>
            <a:pPr marL="0" indent="0">
              <a:buNone/>
            </a:pPr>
            <a:r>
              <a:rPr lang="en-US" altLang="zh-TW" sz="2000" dirty="0"/>
              <a:t> </a:t>
            </a:r>
            <a:r>
              <a:rPr lang="en-US" altLang="zh-TW" sz="2000" dirty="0" smtClean="0"/>
              <a:t>        </a:t>
            </a:r>
            <a:r>
              <a:rPr lang="zh-TW" altLang="en-US" sz="2000" dirty="0" smtClean="0"/>
              <a:t>▶  </a:t>
            </a:r>
            <a:r>
              <a:rPr lang="en-US" altLang="zh-TW" sz="2000" b="1" dirty="0" err="1">
                <a:solidFill>
                  <a:schemeClr val="accent2">
                    <a:lumMod val="75000"/>
                  </a:schemeClr>
                </a:solidFill>
              </a:rPr>
              <a:t>pass_two</a:t>
            </a:r>
            <a:r>
              <a:rPr lang="en-US" altLang="zh-TW" sz="2000" b="1" dirty="0">
                <a:solidFill>
                  <a:schemeClr val="accent2">
                    <a:lumMod val="75000"/>
                  </a:schemeClr>
                </a:solidFill>
              </a:rPr>
              <a:t>(self</a:t>
            </a:r>
            <a:r>
              <a:rPr lang="en-US" altLang="zh-TW" sz="2000" b="1" dirty="0" smtClean="0">
                <a:solidFill>
                  <a:schemeClr val="accent2">
                    <a:lumMod val="75000"/>
                  </a:schemeClr>
                </a:solidFill>
              </a:rPr>
              <a:t>)</a:t>
            </a:r>
            <a:r>
              <a:rPr lang="zh-TW" altLang="en-US" sz="20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TW" sz="2000" dirty="0" smtClean="0"/>
              <a:t>:  </a:t>
            </a:r>
            <a:r>
              <a:rPr lang="en-US" altLang="zh-TW" sz="2000" b="1" dirty="0" smtClean="0">
                <a:solidFill>
                  <a:schemeClr val="accent3">
                    <a:lumMod val="75000"/>
                  </a:schemeClr>
                </a:solidFill>
              </a:rPr>
              <a:t>[return</a:t>
            </a:r>
            <a:r>
              <a:rPr lang="zh-TW" altLang="en-US" sz="2000" b="1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zh-TW" sz="2000" b="1" dirty="0" smtClean="0">
                <a:solidFill>
                  <a:schemeClr val="accent3">
                    <a:lumMod val="75000"/>
                  </a:schemeClr>
                </a:solidFill>
              </a:rPr>
              <a:t>None]</a:t>
            </a:r>
          </a:p>
          <a:p>
            <a:pPr marL="0" indent="0">
              <a:buNone/>
            </a:pPr>
            <a:r>
              <a:rPr lang="en-US" altLang="zh-TW" sz="2000" dirty="0"/>
              <a:t> </a:t>
            </a:r>
            <a:r>
              <a:rPr lang="en-US" altLang="zh-TW" sz="2000" dirty="0" smtClean="0"/>
              <a:t>           (</a:t>
            </a:r>
            <a:r>
              <a:rPr lang="zh-TW" altLang="en-US" sz="2000" dirty="0"/>
              <a:t>用意</a:t>
            </a:r>
            <a:r>
              <a:rPr lang="en-US" altLang="zh-TW" sz="2000" dirty="0" smtClean="0"/>
              <a:t>)</a:t>
            </a:r>
            <a:r>
              <a:rPr lang="zh-TW" altLang="en-US" sz="2000" dirty="0" smtClean="0"/>
              <a:t> 製作出 </a:t>
            </a:r>
            <a:r>
              <a:rPr lang="en-US" altLang="zh-TW" sz="2000" dirty="0"/>
              <a:t>instruction </a:t>
            </a:r>
            <a:r>
              <a:rPr lang="zh-TW" altLang="en-US" sz="2000" dirty="0"/>
              <a:t>的 </a:t>
            </a:r>
            <a:r>
              <a:rPr lang="en-US" altLang="zh-TW" sz="2000" dirty="0"/>
              <a:t>object </a:t>
            </a:r>
            <a:r>
              <a:rPr lang="en-US" altLang="zh-TW" sz="2000" dirty="0" smtClean="0"/>
              <a:t>code</a:t>
            </a:r>
            <a:r>
              <a:rPr lang="zh-TW" altLang="en-US" sz="2000" dirty="0" smtClean="0"/>
              <a:t>，</a:t>
            </a:r>
            <a:r>
              <a:rPr lang="en-US" altLang="zh-TW" sz="2000" dirty="0" smtClean="0"/>
              <a:t>__</a:t>
            </a:r>
            <a:r>
              <a:rPr lang="en-US" altLang="zh-TW" sz="2000" dirty="0" err="1"/>
              <a:t>modified_record</a:t>
            </a:r>
            <a:r>
              <a:rPr lang="en-US" altLang="zh-TW" sz="2000" dirty="0"/>
              <a:t> </a:t>
            </a:r>
            <a:r>
              <a:rPr lang="zh-TW" altLang="en-US" sz="2000" dirty="0"/>
              <a:t>要紀錄每個程式區</a:t>
            </a:r>
            <a:r>
              <a:rPr lang="zh-TW" altLang="en-US" sz="2000" dirty="0" smtClean="0"/>
              <a:t>塊的 </a:t>
            </a:r>
            <a:r>
              <a:rPr lang="en-US" altLang="zh-TW" sz="2000" dirty="0"/>
              <a:t>Modification </a:t>
            </a:r>
            <a:r>
              <a:rPr lang="en-US" altLang="zh-TW" sz="2000" dirty="0" smtClean="0"/>
              <a:t>record</a:t>
            </a:r>
          </a:p>
          <a:p>
            <a:pPr marL="0" indent="0">
              <a:buNone/>
            </a:pPr>
            <a:r>
              <a:rPr lang="zh-TW" altLang="en-US" sz="2000" dirty="0" smtClean="0"/>
              <a:t>         </a:t>
            </a:r>
            <a:r>
              <a:rPr lang="zh-TW" altLang="en-US" sz="2000" b="1" dirty="0" smtClean="0">
                <a:solidFill>
                  <a:schemeClr val="accent2">
                    <a:lumMod val="75000"/>
                  </a:schemeClr>
                </a:solidFill>
              </a:rPr>
              <a:t>▶  </a:t>
            </a:r>
            <a:r>
              <a:rPr lang="da-DK" altLang="zh-TW" sz="2000" b="1" dirty="0" smtClean="0">
                <a:solidFill>
                  <a:schemeClr val="accent2">
                    <a:lumMod val="75000"/>
                  </a:schemeClr>
                </a:solidFill>
              </a:rPr>
              <a:t>write_object_program(self</a:t>
            </a:r>
            <a:r>
              <a:rPr lang="da-DK" altLang="zh-TW" sz="2000" b="1" dirty="0">
                <a:solidFill>
                  <a:schemeClr val="accent2">
                    <a:lumMod val="75000"/>
                  </a:schemeClr>
                </a:solidFill>
              </a:rPr>
              <a:t>, file_name</a:t>
            </a:r>
            <a:r>
              <a:rPr lang="da-DK" altLang="zh-TW" sz="2000" b="1" dirty="0" smtClean="0">
                <a:solidFill>
                  <a:schemeClr val="accent2">
                    <a:lumMod val="75000"/>
                  </a:schemeClr>
                </a:solidFill>
              </a:rPr>
              <a:t>) </a:t>
            </a:r>
            <a:r>
              <a:rPr lang="en-US" altLang="zh-TW" sz="2000" dirty="0" smtClean="0"/>
              <a:t>:</a:t>
            </a:r>
            <a:r>
              <a:rPr lang="zh-TW" altLang="en-US" sz="2000" dirty="0" smtClean="0"/>
              <a:t> </a:t>
            </a:r>
            <a:r>
              <a:rPr lang="en-US" altLang="zh-TW" sz="2000" b="1" dirty="0" smtClean="0">
                <a:solidFill>
                  <a:schemeClr val="accent3">
                    <a:lumMod val="75000"/>
                  </a:schemeClr>
                </a:solidFill>
              </a:rPr>
              <a:t>[return None]</a:t>
            </a:r>
          </a:p>
          <a:p>
            <a:pPr marL="0" indent="0">
              <a:buNone/>
            </a:pPr>
            <a:r>
              <a:rPr lang="en-US" altLang="zh-TW" sz="2000" dirty="0"/>
              <a:t> </a:t>
            </a:r>
            <a:r>
              <a:rPr lang="en-US" altLang="zh-TW" sz="2000" dirty="0" smtClean="0"/>
              <a:t>           (</a:t>
            </a:r>
            <a:r>
              <a:rPr lang="zh-TW" altLang="en-US" sz="2000" dirty="0"/>
              <a:t>用意</a:t>
            </a:r>
            <a:r>
              <a:rPr lang="en-US" altLang="zh-TW" sz="2000" dirty="0" smtClean="0"/>
              <a:t>)</a:t>
            </a:r>
            <a:r>
              <a:rPr lang="zh-TW" altLang="en-US" sz="2000" dirty="0" smtClean="0"/>
              <a:t> 輸出 </a:t>
            </a:r>
            <a:r>
              <a:rPr lang="en-US" altLang="zh-TW" sz="2000" dirty="0" smtClean="0"/>
              <a:t>object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program </a:t>
            </a:r>
            <a:r>
              <a:rPr lang="zh-TW" altLang="en-US" sz="2000" dirty="0" smtClean="0"/>
              <a:t>，並寫入一個文字檔</a:t>
            </a:r>
            <a:endParaRPr lang="en-US" altLang="zh-TW" sz="2000" dirty="0" smtClean="0"/>
          </a:p>
          <a:p>
            <a:pPr marL="0" indent="0">
              <a:buNone/>
            </a:pPr>
            <a:r>
              <a:rPr lang="en-US" altLang="zh-TW" sz="2000" dirty="0"/>
              <a:t> </a:t>
            </a:r>
            <a:r>
              <a:rPr lang="en-US" altLang="zh-TW" sz="2000" dirty="0" smtClean="0"/>
              <a:t>        </a:t>
            </a:r>
            <a:r>
              <a:rPr lang="zh-TW" altLang="en-US" sz="2000" dirty="0" smtClean="0"/>
              <a:t>▶ </a:t>
            </a:r>
            <a:r>
              <a:rPr lang="en-US" altLang="zh-TW" sz="2000" b="1" dirty="0">
                <a:solidFill>
                  <a:schemeClr val="accent2">
                    <a:lumMod val="75000"/>
                  </a:schemeClr>
                </a:solidFill>
              </a:rPr>
              <a:t>execute(self, read_file, write_file , </a:t>
            </a:r>
            <a:r>
              <a:rPr lang="en-US" altLang="zh-TW" sz="2000" b="1" dirty="0" err="1">
                <a:solidFill>
                  <a:schemeClr val="accent2">
                    <a:lumMod val="75000"/>
                  </a:schemeClr>
                </a:solidFill>
              </a:rPr>
              <a:t>intermediate_file</a:t>
            </a:r>
            <a:r>
              <a:rPr lang="en-US" altLang="zh-TW" sz="2000" b="1" dirty="0" smtClean="0">
                <a:solidFill>
                  <a:schemeClr val="accent2">
                    <a:lumMod val="75000"/>
                  </a:schemeClr>
                </a:solidFill>
              </a:rPr>
              <a:t>) </a:t>
            </a:r>
            <a:r>
              <a:rPr lang="en-US" altLang="zh-TW" sz="2000" dirty="0" smtClean="0"/>
              <a:t>: </a:t>
            </a:r>
            <a:r>
              <a:rPr lang="en-US" altLang="zh-TW" sz="2000" b="1" dirty="0" smtClean="0">
                <a:solidFill>
                  <a:schemeClr val="accent3">
                    <a:lumMod val="75000"/>
                  </a:schemeClr>
                </a:solidFill>
              </a:rPr>
              <a:t>[return None]</a:t>
            </a:r>
          </a:p>
          <a:p>
            <a:pPr marL="0" indent="0">
              <a:buNone/>
            </a:pPr>
            <a:r>
              <a:rPr lang="en-US" altLang="zh-TW" sz="2000" dirty="0" smtClean="0"/>
              <a:t>             (</a:t>
            </a:r>
            <a:r>
              <a:rPr lang="zh-TW" altLang="en-US" sz="2000" dirty="0" smtClean="0"/>
              <a:t>用意</a:t>
            </a:r>
            <a:r>
              <a:rPr lang="en-US" altLang="zh-TW" sz="2000" dirty="0" smtClean="0"/>
              <a:t>) </a:t>
            </a:r>
            <a:r>
              <a:rPr lang="zh-TW" altLang="en-US" sz="2000" dirty="0" smtClean="0"/>
              <a:t>執行 </a:t>
            </a:r>
            <a:r>
              <a:rPr lang="en-US" altLang="zh-TW" sz="2000" dirty="0" smtClean="0"/>
              <a:t>assembler </a:t>
            </a:r>
            <a:r>
              <a:rPr lang="zh-TW" altLang="en-US" sz="2000" dirty="0" smtClean="0"/>
              <a:t>的程式，會輸入</a:t>
            </a:r>
            <a:r>
              <a:rPr lang="en-US" altLang="zh-TW" sz="2000" b="1" dirty="0" err="1" smtClean="0">
                <a:solidFill>
                  <a:schemeClr val="accent2">
                    <a:lumMod val="75000"/>
                  </a:schemeClr>
                </a:solidFill>
              </a:rPr>
              <a:t>read_file</a:t>
            </a:r>
            <a:r>
              <a:rPr lang="zh-TW" altLang="en-US" sz="2000" b="1" dirty="0" smtClean="0">
                <a:solidFill>
                  <a:schemeClr val="accent2">
                    <a:lumMod val="75000"/>
                  </a:schemeClr>
                </a:solidFill>
              </a:rPr>
              <a:t>，</a:t>
            </a:r>
            <a:r>
              <a:rPr lang="zh-TW" altLang="en-US" sz="2000" dirty="0" smtClean="0">
                <a:solidFill>
                  <a:schemeClr val="tx1"/>
                </a:solidFill>
              </a:rPr>
              <a:t>然後過程中產生 </a:t>
            </a:r>
            <a:r>
              <a:rPr lang="en-US" altLang="zh-TW" sz="2000" b="1" dirty="0" err="1" smtClean="0">
                <a:solidFill>
                  <a:schemeClr val="accent2">
                    <a:lumMod val="75000"/>
                  </a:schemeClr>
                </a:solidFill>
              </a:rPr>
              <a:t>intermediate_file</a:t>
            </a:r>
            <a:endParaRPr lang="en-US" altLang="zh-TW" sz="20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TW" altLang="en-US" sz="2000" dirty="0" smtClean="0">
                <a:solidFill>
                  <a:schemeClr val="tx1"/>
                </a:solidFill>
              </a:rPr>
              <a:t>                       最後輸出 </a:t>
            </a:r>
            <a:r>
              <a:rPr lang="en-US" altLang="zh-TW" sz="2000" b="1" dirty="0" err="1" smtClean="0">
                <a:solidFill>
                  <a:schemeClr val="accent2">
                    <a:lumMod val="75000"/>
                  </a:schemeClr>
                </a:solidFill>
              </a:rPr>
              <a:t>write_file</a:t>
            </a:r>
            <a:endParaRPr lang="en-US" altLang="zh-TW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52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15518"/>
          </a:xfrm>
        </p:spPr>
        <p:txBody>
          <a:bodyPr>
            <a:normAutofit fontScale="90000"/>
          </a:bodyPr>
          <a:lstStyle/>
          <a:p>
            <a:r>
              <a:rPr lang="en-US" altLang="zh-TW" b="1" dirty="0" smtClean="0"/>
              <a:t>2.3 </a:t>
            </a:r>
            <a:r>
              <a:rPr lang="zh-TW" altLang="en-US" b="1" dirty="0" smtClean="0"/>
              <a:t>演算法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54886" y="1225118"/>
            <a:ext cx="11337114" cy="5632882"/>
          </a:xfrm>
        </p:spPr>
        <p:txBody>
          <a:bodyPr>
            <a:normAutofit/>
          </a:bodyPr>
          <a:lstStyle/>
          <a:p>
            <a:endParaRPr lang="en-US" altLang="zh-TW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en-US" altLang="zh-TW" sz="2000" b="1" dirty="0" smtClean="0">
                <a:solidFill>
                  <a:schemeClr val="tx1"/>
                </a:solidFill>
                <a:latin typeface="+mj-ea"/>
                <a:ea typeface="+mj-ea"/>
              </a:rPr>
              <a:t>Python dictionary </a:t>
            </a:r>
            <a:r>
              <a:rPr lang="zh-TW" altLang="en-US" sz="2000" dirty="0" smtClean="0">
                <a:solidFill>
                  <a:schemeClr val="tx1"/>
                </a:solidFill>
              </a:rPr>
              <a:t>使用 </a:t>
            </a:r>
            <a:r>
              <a:rPr lang="en-US" altLang="zh-TW" sz="2000" dirty="0" smtClean="0">
                <a:solidFill>
                  <a:schemeClr val="tx1"/>
                </a:solidFill>
              </a:rPr>
              <a:t>Hashing</a:t>
            </a:r>
            <a:r>
              <a:rPr lang="zh-TW" altLang="en-US" sz="2000" dirty="0" smtClean="0">
                <a:solidFill>
                  <a:schemeClr val="tx1"/>
                </a:solidFill>
              </a:rPr>
              <a:t> 作為搜尋演算法</a:t>
            </a:r>
            <a:endParaRPr lang="en-US" altLang="zh-TW" sz="20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chemeClr val="tx1"/>
                </a:solidFill>
              </a:rPr>
              <a:t> </a:t>
            </a:r>
            <a:r>
              <a:rPr lang="en-US" altLang="zh-TW" sz="2000" dirty="0">
                <a:solidFill>
                  <a:schemeClr val="tx1"/>
                </a:solidFill>
              </a:rPr>
              <a:t>    A dictionary is unordered and does not allow for index calling the way a list would. Instead, you can call on a value by referencing its key.</a:t>
            </a:r>
            <a:endParaRPr lang="en-US" altLang="zh-TW" sz="20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TW" altLang="en-US" sz="2000" dirty="0" smtClean="0">
                <a:solidFill>
                  <a:schemeClr val="tx1"/>
                </a:solidFill>
              </a:rPr>
              <a:t>   舉例</a:t>
            </a:r>
            <a:r>
              <a:rPr lang="en-US" altLang="zh-TW" sz="2000" dirty="0" smtClean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r>
              <a:rPr lang="zh-TW" altLang="en-US" sz="2000" dirty="0">
                <a:solidFill>
                  <a:schemeClr val="tx1"/>
                </a:solidFill>
              </a:rPr>
              <a:t> </a:t>
            </a:r>
            <a:r>
              <a:rPr lang="zh-TW" altLang="en-US" sz="2000" dirty="0" smtClean="0">
                <a:solidFill>
                  <a:schemeClr val="tx1"/>
                </a:solidFill>
              </a:rPr>
              <a:t>      </a:t>
            </a:r>
            <a:endParaRPr lang="en-US" altLang="zh-TW" sz="20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sz="20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sz="2000" dirty="0">
              <a:solidFill>
                <a:schemeClr val="tx1"/>
              </a:solidFill>
            </a:endParaRPr>
          </a:p>
          <a:p>
            <a:r>
              <a:rPr lang="en-US" altLang="zh-TW" sz="2000" dirty="0" smtClean="0">
                <a:solidFill>
                  <a:schemeClr val="tx1"/>
                </a:solidFill>
              </a:rPr>
              <a:t>Two-pass Assembler </a:t>
            </a:r>
            <a:r>
              <a:rPr lang="zh-TW" altLang="en-US" sz="2000" dirty="0" smtClean="0">
                <a:solidFill>
                  <a:schemeClr val="tx1"/>
                </a:solidFill>
              </a:rPr>
              <a:t>演算法</a:t>
            </a:r>
            <a:endParaRPr lang="en-US" altLang="zh-TW" sz="20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TW" altLang="en-US" sz="2000" dirty="0">
                <a:solidFill>
                  <a:schemeClr val="tx1"/>
                </a:solidFill>
              </a:rPr>
              <a:t> </a:t>
            </a:r>
            <a:r>
              <a:rPr lang="zh-TW" altLang="en-US" sz="2000" dirty="0" smtClean="0">
                <a:solidFill>
                  <a:schemeClr val="tx1"/>
                </a:solidFill>
              </a:rPr>
              <a:t>    </a:t>
            </a:r>
            <a:r>
              <a:rPr lang="en-US" altLang="zh-TW" sz="2000" dirty="0" smtClean="0">
                <a:solidFill>
                  <a:schemeClr val="tx1"/>
                </a:solidFill>
              </a:rPr>
              <a:t>Pass 1 : </a:t>
            </a:r>
            <a:r>
              <a:rPr lang="zh-TW" altLang="en-US" sz="2000" dirty="0" smtClean="0">
                <a:solidFill>
                  <a:schemeClr val="tx1"/>
                </a:solidFill>
              </a:rPr>
              <a:t>已標示完 </a:t>
            </a:r>
            <a:r>
              <a:rPr lang="en-US" altLang="zh-TW" sz="2000" dirty="0" smtClean="0">
                <a:solidFill>
                  <a:schemeClr val="tx1"/>
                </a:solidFill>
              </a:rPr>
              <a:t>location </a:t>
            </a:r>
            <a:r>
              <a:rPr lang="zh-TW" altLang="en-US" sz="2000" dirty="0" smtClean="0">
                <a:solidFill>
                  <a:schemeClr val="tx1"/>
                </a:solidFill>
              </a:rPr>
              <a:t>和建立 </a:t>
            </a:r>
            <a:r>
              <a:rPr lang="en-US" altLang="zh-TW" sz="2000" dirty="0" smtClean="0">
                <a:solidFill>
                  <a:schemeClr val="tx1"/>
                </a:solidFill>
              </a:rPr>
              <a:t>symbol table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chemeClr val="tx1"/>
                </a:solidFill>
              </a:rPr>
              <a:t> </a:t>
            </a:r>
            <a:r>
              <a:rPr lang="en-US" altLang="zh-TW" sz="2000" dirty="0" smtClean="0">
                <a:solidFill>
                  <a:schemeClr val="tx1"/>
                </a:solidFill>
              </a:rPr>
              <a:t>    Pass 2 : </a:t>
            </a:r>
            <a:r>
              <a:rPr lang="zh-TW" altLang="en-US" sz="2000" dirty="0" smtClean="0">
                <a:solidFill>
                  <a:schemeClr val="tx1"/>
                </a:solidFill>
              </a:rPr>
              <a:t>生成 </a:t>
            </a:r>
            <a:r>
              <a:rPr lang="en-US" altLang="zh-TW" sz="2000" dirty="0" smtClean="0">
                <a:solidFill>
                  <a:schemeClr val="tx1"/>
                </a:solidFill>
              </a:rPr>
              <a:t>object code </a:t>
            </a:r>
            <a:r>
              <a:rPr lang="zh-TW" altLang="en-US" sz="2000" dirty="0">
                <a:solidFill>
                  <a:schemeClr val="tx1"/>
                </a:solidFill>
              </a:rPr>
              <a:t>以利</a:t>
            </a:r>
            <a:r>
              <a:rPr lang="zh-TW" altLang="en-US" sz="2000" dirty="0" smtClean="0">
                <a:solidFill>
                  <a:schemeClr val="tx1"/>
                </a:solidFill>
              </a:rPr>
              <a:t>之後組成 </a:t>
            </a:r>
            <a:r>
              <a:rPr lang="en-US" altLang="zh-TW" sz="2000" dirty="0" smtClean="0">
                <a:solidFill>
                  <a:schemeClr val="tx1"/>
                </a:solidFill>
              </a:rPr>
              <a:t>object program</a:t>
            </a:r>
          </a:p>
          <a:p>
            <a:pPr marL="0" indent="0">
              <a:buNone/>
            </a:pPr>
            <a:endParaRPr lang="en-US" altLang="zh-TW" sz="2000" dirty="0" smtClean="0">
              <a:solidFill>
                <a:schemeClr val="tx1"/>
              </a:solidFill>
            </a:endParaRPr>
          </a:p>
          <a:p>
            <a:endParaRPr lang="en-US" altLang="zh-TW" sz="2000" dirty="0" smtClean="0">
              <a:solidFill>
                <a:schemeClr val="tx1"/>
              </a:solidFill>
            </a:endParaRPr>
          </a:p>
          <a:p>
            <a:endParaRPr lang="en-US" altLang="zh-TW" sz="2000" dirty="0" smtClean="0">
              <a:solidFill>
                <a:schemeClr val="tx1"/>
              </a:solidFill>
            </a:endParaRPr>
          </a:p>
          <a:p>
            <a:endParaRPr lang="en-US" altLang="zh-TW" sz="2000" dirty="0" smtClean="0">
              <a:solidFill>
                <a:schemeClr val="tx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08" y="3317399"/>
            <a:ext cx="10603253" cy="184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2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52622" y="3113102"/>
            <a:ext cx="8345980" cy="1041647"/>
          </a:xfrm>
        </p:spPr>
        <p:txBody>
          <a:bodyPr>
            <a:noAutofit/>
          </a:bodyPr>
          <a:lstStyle/>
          <a:p>
            <a:pPr algn="ctr"/>
            <a:r>
              <a:rPr lang="zh-TW" altLang="en-US" sz="6000" b="1" dirty="0" smtClean="0"/>
              <a:t>三、執行結果</a:t>
            </a:r>
            <a:r>
              <a:rPr lang="en-US" altLang="zh-TW" sz="6000" b="1" dirty="0" smtClean="0"/>
              <a:t>(demo)</a:t>
            </a:r>
            <a:endParaRPr lang="zh-TW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43704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88133" y="139083"/>
            <a:ext cx="8596668" cy="659907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sz="4000" b="1" dirty="0" smtClean="0"/>
              <a:t>正常執行結果</a:t>
            </a:r>
            <a:r>
              <a:rPr lang="en-US" altLang="zh-TW" sz="4000" b="1" dirty="0" smtClean="0"/>
              <a:t>01</a:t>
            </a:r>
            <a:endParaRPr lang="zh-TW" altLang="en-US" sz="4000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63" y="909145"/>
            <a:ext cx="10516451" cy="573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2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81049" y="254493"/>
            <a:ext cx="8596668" cy="659907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sz="4000" b="1" dirty="0"/>
              <a:t>正常執行結果</a:t>
            </a:r>
            <a:r>
              <a:rPr lang="en-US" altLang="zh-TW" sz="4000" b="1" dirty="0" smtClean="0"/>
              <a:t>02 (</a:t>
            </a:r>
            <a:r>
              <a:rPr lang="zh-TW" altLang="en-US" sz="4000" b="1" dirty="0" smtClean="0"/>
              <a:t>有</a:t>
            </a:r>
            <a:r>
              <a:rPr lang="en-US" altLang="zh-TW" sz="4000" b="1" dirty="0" smtClean="0"/>
              <a:t>Control Section)</a:t>
            </a:r>
            <a:endParaRPr lang="zh-TW" altLang="en-US" sz="4000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78" y="914400"/>
            <a:ext cx="10827683" cy="582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9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85786" y="3095347"/>
            <a:ext cx="8718841" cy="1041647"/>
          </a:xfrm>
        </p:spPr>
        <p:txBody>
          <a:bodyPr>
            <a:noAutofit/>
          </a:bodyPr>
          <a:lstStyle/>
          <a:p>
            <a:pPr algn="ctr"/>
            <a:r>
              <a:rPr lang="zh-TW" altLang="en-US" sz="6000" b="1" dirty="0" smtClean="0"/>
              <a:t>一、簡介</a:t>
            </a:r>
            <a:endParaRPr lang="zh-TW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29109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88133" y="476435"/>
            <a:ext cx="8596668" cy="659907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sz="4000" b="1" dirty="0"/>
              <a:t>輸出</a:t>
            </a:r>
            <a:r>
              <a:rPr lang="zh-TW" altLang="en-US" sz="4000" b="1" dirty="0" smtClean="0"/>
              <a:t>多個錯誤</a:t>
            </a:r>
            <a:endParaRPr lang="zh-TW" altLang="en-US" sz="4000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03" y="1136342"/>
            <a:ext cx="9426532" cy="553930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636554" y="1796249"/>
            <a:ext cx="2051526" cy="213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588132" y="4129410"/>
            <a:ext cx="2557148" cy="271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588132" y="4401311"/>
            <a:ext cx="2557148" cy="2011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588132" y="4602481"/>
            <a:ext cx="2557148" cy="2133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588132" y="4831702"/>
            <a:ext cx="2819276" cy="2295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208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892794" cy="748683"/>
          </a:xfrm>
        </p:spPr>
        <p:txBody>
          <a:bodyPr>
            <a:normAutofit/>
          </a:bodyPr>
          <a:lstStyle/>
          <a:p>
            <a:r>
              <a:rPr lang="zh-TW" altLang="en-US" b="1" dirty="0"/>
              <a:t>以下</a:t>
            </a:r>
            <a:r>
              <a:rPr lang="zh-TW" altLang="en-US" b="1" dirty="0" smtClean="0"/>
              <a:t>是正確的 </a:t>
            </a:r>
            <a:r>
              <a:rPr lang="en-US" altLang="zh-TW" b="1" dirty="0" smtClean="0"/>
              <a:t>Case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3" y="1441498"/>
            <a:ext cx="10322099" cy="5083589"/>
          </a:xfrm>
        </p:spPr>
        <p:txBody>
          <a:bodyPr>
            <a:normAutofit/>
          </a:bodyPr>
          <a:lstStyle/>
          <a:p>
            <a:r>
              <a:rPr lang="en-US" altLang="zh-TW" sz="2800" b="1" dirty="0"/>
              <a:t>1. RSUB </a:t>
            </a:r>
            <a:r>
              <a:rPr lang="zh-TW" altLang="en-US" sz="2800" b="1" dirty="0"/>
              <a:t>可以有 </a:t>
            </a:r>
            <a:r>
              <a:rPr lang="en-US" altLang="zh-TW" sz="2800" b="1" dirty="0"/>
              <a:t>Label </a:t>
            </a:r>
          </a:p>
          <a:p>
            <a:r>
              <a:rPr lang="en-US" altLang="zh-TW" sz="2800" b="1" dirty="0"/>
              <a:t>2. </a:t>
            </a:r>
            <a:r>
              <a:rPr lang="zh-TW" altLang="en-US" sz="2800" b="1" dirty="0"/>
              <a:t>程式碼可以改起始位置 </a:t>
            </a:r>
          </a:p>
          <a:p>
            <a:r>
              <a:rPr lang="en-US" altLang="zh-TW" sz="2800" b="1" dirty="0"/>
              <a:t>3. </a:t>
            </a:r>
            <a:r>
              <a:rPr lang="zh-TW" altLang="en-US" sz="2800" b="1" dirty="0"/>
              <a:t>索引定址</a:t>
            </a:r>
            <a:r>
              <a:rPr lang="zh-TW" altLang="en-US" sz="2800" b="1" dirty="0" smtClean="0"/>
              <a:t>前後都可以空白 </a:t>
            </a:r>
            <a:r>
              <a:rPr lang="en-US" altLang="zh-TW" sz="2800" b="1" dirty="0" smtClean="0"/>
              <a:t>(Tab</a:t>
            </a:r>
            <a:r>
              <a:rPr lang="zh-TW" altLang="en-US" sz="2800" b="1" dirty="0" smtClean="0"/>
              <a:t>也可以</a:t>
            </a:r>
            <a:r>
              <a:rPr lang="en-US" altLang="zh-TW" sz="2800" b="1" dirty="0" smtClean="0"/>
              <a:t>)</a:t>
            </a:r>
            <a:endParaRPr lang="zh-TW" altLang="en-US" sz="2800" b="1" dirty="0"/>
          </a:p>
          <a:p>
            <a:pPr marL="0" indent="0">
              <a:buNone/>
            </a:pPr>
            <a:r>
              <a:rPr lang="zh-TW" altLang="en-US" sz="2800" b="1" dirty="0" smtClean="0"/>
              <a:t>        </a:t>
            </a:r>
            <a:r>
              <a:rPr lang="zh-TW" altLang="en-US" sz="2400" b="1" dirty="0" smtClean="0"/>
              <a:t>▶  </a:t>
            </a:r>
            <a:r>
              <a:rPr lang="en-US" altLang="zh-TW" sz="2400" b="1" dirty="0" smtClean="0"/>
              <a:t>Ex </a:t>
            </a:r>
            <a:r>
              <a:rPr lang="en-US" altLang="zh-TW" sz="2400" b="1" dirty="0"/>
              <a:t>: LDA BUFFER   ,   X</a:t>
            </a:r>
          </a:p>
          <a:p>
            <a:r>
              <a:rPr lang="en-US" altLang="zh-TW" sz="2800" b="1" dirty="0"/>
              <a:t>4. </a:t>
            </a:r>
            <a:r>
              <a:rPr lang="en-US" altLang="zh-TW" sz="2800" b="1" dirty="0" smtClean="0"/>
              <a:t>BYTE</a:t>
            </a:r>
            <a:r>
              <a:rPr lang="zh-TW" altLang="en-US" sz="2800" b="1" dirty="0" smtClean="0"/>
              <a:t> 型態的 </a:t>
            </a:r>
            <a:r>
              <a:rPr lang="en-US" altLang="zh-TW" sz="2800" b="1" dirty="0" smtClean="0"/>
              <a:t>C</a:t>
            </a:r>
            <a:r>
              <a:rPr lang="zh-TW" altLang="en-US" sz="2800" b="1" dirty="0" smtClean="0"/>
              <a:t>格式</a:t>
            </a:r>
            <a:r>
              <a:rPr lang="en-US" altLang="zh-TW" sz="2800" b="1" dirty="0" smtClean="0"/>
              <a:t> </a:t>
            </a:r>
            <a:r>
              <a:rPr lang="zh-TW" altLang="en-US" sz="2800" b="1" dirty="0" smtClean="0"/>
              <a:t>內容</a:t>
            </a:r>
            <a:r>
              <a:rPr lang="zh-TW" altLang="en-US" sz="2800" b="1" dirty="0"/>
              <a:t>之間可以空白 </a:t>
            </a:r>
            <a:r>
              <a:rPr lang="en-US" altLang="zh-TW" sz="2800" b="1" dirty="0" smtClean="0"/>
              <a:t>(X</a:t>
            </a:r>
            <a:r>
              <a:rPr lang="zh-TW" altLang="en-US" sz="2800" b="1" dirty="0" smtClean="0"/>
              <a:t>格式不行</a:t>
            </a:r>
            <a:r>
              <a:rPr lang="en-US" altLang="zh-TW" sz="2800" b="1" dirty="0" smtClean="0"/>
              <a:t>)</a:t>
            </a:r>
          </a:p>
          <a:p>
            <a:r>
              <a:rPr lang="en-US" altLang="zh-TW" sz="2800" b="1" dirty="0"/>
              <a:t>5</a:t>
            </a:r>
            <a:r>
              <a:rPr lang="en-US" altLang="zh-TW" sz="2800" b="1" dirty="0" smtClean="0"/>
              <a:t>. </a:t>
            </a:r>
            <a:r>
              <a:rPr lang="zh-TW" altLang="en-US" sz="2800" b="1" dirty="0"/>
              <a:t>程式名需補空白到</a:t>
            </a:r>
            <a:r>
              <a:rPr lang="en-US" altLang="zh-TW" sz="2800" b="1" dirty="0"/>
              <a:t>6</a:t>
            </a:r>
            <a:r>
              <a:rPr lang="zh-TW" altLang="en-US" sz="2800" b="1" dirty="0" smtClean="0"/>
              <a:t>碼</a:t>
            </a:r>
            <a:endParaRPr lang="en-US" altLang="zh-TW" sz="2800" b="1" dirty="0" smtClean="0"/>
          </a:p>
          <a:p>
            <a:r>
              <a:rPr lang="en-US" altLang="zh-TW" sz="2800" b="1" dirty="0" smtClean="0"/>
              <a:t>6.</a:t>
            </a:r>
            <a:r>
              <a:rPr lang="zh-TW" altLang="en-US" sz="2800" b="1" dirty="0" smtClean="0"/>
              <a:t> 程式</a:t>
            </a:r>
            <a:r>
              <a:rPr lang="zh-TW" altLang="en-US" sz="2800" b="1" dirty="0"/>
              <a:t>開頭如果不是 </a:t>
            </a:r>
            <a:r>
              <a:rPr lang="en-US" altLang="zh-TW" sz="2800" b="1" dirty="0"/>
              <a:t>START</a:t>
            </a:r>
            <a:r>
              <a:rPr lang="zh-TW" altLang="en-US" sz="2800" b="1" dirty="0"/>
              <a:t>，自動</a:t>
            </a:r>
            <a:r>
              <a:rPr lang="zh-TW" altLang="en-US" sz="2800" b="1" dirty="0" smtClean="0"/>
              <a:t>忽略該行，直到 </a:t>
            </a:r>
            <a:r>
              <a:rPr lang="en-US" altLang="zh-TW" sz="2800" b="1" dirty="0" smtClean="0"/>
              <a:t>START</a:t>
            </a:r>
            <a:r>
              <a:rPr lang="zh-TW" altLang="en-US" sz="2800" b="1" dirty="0" smtClean="0"/>
              <a:t> </a:t>
            </a:r>
            <a:r>
              <a:rPr lang="zh-TW" altLang="en-US" sz="2800" b="1" dirty="0"/>
              <a:t>才開始起算</a:t>
            </a:r>
            <a:r>
              <a:rPr lang="zh-TW" altLang="en-US" sz="2800" b="1" dirty="0" smtClean="0"/>
              <a:t> </a:t>
            </a:r>
            <a:endParaRPr lang="en-US" altLang="zh-TW" sz="2800" b="1" dirty="0"/>
          </a:p>
          <a:p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16916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28839" y="156838"/>
            <a:ext cx="8596668" cy="659907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sz="4000" b="1" dirty="0"/>
              <a:t>正確的 </a:t>
            </a:r>
            <a:r>
              <a:rPr lang="en-US" altLang="zh-TW" sz="4000" b="1" dirty="0" smtClean="0"/>
              <a:t>Case</a:t>
            </a:r>
            <a:r>
              <a:rPr lang="zh-TW" altLang="en-US" sz="4000" b="1" dirty="0" smtClean="0"/>
              <a:t> </a:t>
            </a:r>
            <a:r>
              <a:rPr lang="en-US" altLang="zh-TW" sz="4000" b="1" dirty="0" smtClean="0"/>
              <a:t>1</a:t>
            </a:r>
            <a:r>
              <a:rPr lang="zh-TW" altLang="en-US" sz="4000" b="1" dirty="0" smtClean="0"/>
              <a:t> </a:t>
            </a:r>
            <a:r>
              <a:rPr lang="en-US" altLang="zh-TW" sz="4000" b="1" dirty="0" smtClean="0"/>
              <a:t>:</a:t>
            </a:r>
            <a:r>
              <a:rPr lang="zh-TW" altLang="en-US" sz="4000" b="1" dirty="0" smtClean="0"/>
              <a:t> </a:t>
            </a:r>
            <a:r>
              <a:rPr lang="en-US" altLang="zh-TW" sz="4000" b="1" dirty="0" smtClean="0"/>
              <a:t>RSUB </a:t>
            </a:r>
            <a:r>
              <a:rPr lang="zh-TW" altLang="en-US" sz="4000" b="1" dirty="0"/>
              <a:t>可以有 </a:t>
            </a:r>
            <a:r>
              <a:rPr lang="en-US" altLang="zh-TW" sz="4000" b="1" dirty="0"/>
              <a:t>Label </a:t>
            </a:r>
            <a:br>
              <a:rPr lang="en-US" altLang="zh-TW" sz="4000" b="1" dirty="0"/>
            </a:br>
            <a:endParaRPr lang="zh-TW" altLang="en-US" sz="4000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44" y="950665"/>
            <a:ext cx="9277856" cy="506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11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28839" y="156838"/>
            <a:ext cx="8596668" cy="659907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sz="4000" b="1" dirty="0"/>
              <a:t>正確的 </a:t>
            </a:r>
            <a:r>
              <a:rPr lang="en-US" altLang="zh-TW" sz="4000" b="1" dirty="0" smtClean="0"/>
              <a:t>Case</a:t>
            </a:r>
            <a:r>
              <a:rPr lang="zh-TW" altLang="en-US" sz="4000" b="1" dirty="0" smtClean="0"/>
              <a:t> </a:t>
            </a:r>
            <a:r>
              <a:rPr lang="en-US" altLang="zh-TW" sz="4000" b="1" dirty="0" smtClean="0"/>
              <a:t>2</a:t>
            </a:r>
            <a:r>
              <a:rPr lang="zh-TW" altLang="en-US" sz="4000" b="1" dirty="0" smtClean="0"/>
              <a:t> </a:t>
            </a:r>
            <a:r>
              <a:rPr lang="en-US" altLang="zh-TW" sz="4000" b="1" dirty="0" smtClean="0"/>
              <a:t>:</a:t>
            </a:r>
            <a:r>
              <a:rPr lang="zh-TW" altLang="en-US" sz="4000" b="1" dirty="0" smtClean="0"/>
              <a:t> 程式碼</a:t>
            </a:r>
            <a:r>
              <a:rPr lang="zh-TW" altLang="en-US" sz="4000" b="1" dirty="0"/>
              <a:t>可以改起始位置</a:t>
            </a:r>
            <a:r>
              <a:rPr lang="en-US" altLang="zh-TW" sz="4000" b="1" dirty="0"/>
              <a:t/>
            </a:r>
            <a:br>
              <a:rPr lang="en-US" altLang="zh-TW" sz="4000" b="1" dirty="0"/>
            </a:br>
            <a:endParaRPr lang="zh-TW" altLang="en-US" sz="4000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309" y="740545"/>
            <a:ext cx="9125452" cy="593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29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28839" y="156838"/>
            <a:ext cx="8596668" cy="659907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sz="4000" b="1" dirty="0"/>
              <a:t>正確的 </a:t>
            </a:r>
            <a:r>
              <a:rPr lang="en-US" altLang="zh-TW" sz="4000" b="1" dirty="0" smtClean="0"/>
              <a:t>Case</a:t>
            </a:r>
            <a:r>
              <a:rPr lang="zh-TW" altLang="en-US" sz="4000" b="1" dirty="0" smtClean="0"/>
              <a:t> </a:t>
            </a:r>
            <a:r>
              <a:rPr lang="en-US" altLang="zh-TW" sz="4000" b="1" dirty="0" smtClean="0"/>
              <a:t>3</a:t>
            </a:r>
            <a:r>
              <a:rPr lang="zh-TW" altLang="en-US" sz="4000" b="1" dirty="0" smtClean="0"/>
              <a:t> </a:t>
            </a:r>
            <a:r>
              <a:rPr lang="en-US" altLang="zh-TW" sz="4000" b="1" dirty="0" smtClean="0"/>
              <a:t>:</a:t>
            </a:r>
            <a:r>
              <a:rPr lang="zh-TW" altLang="en-US" sz="4000" b="1" dirty="0" smtClean="0"/>
              <a:t> 索引</a:t>
            </a:r>
            <a:r>
              <a:rPr lang="zh-TW" altLang="en-US" sz="4000" b="1" dirty="0"/>
              <a:t>定址前後都可以空白 </a:t>
            </a:r>
            <a:r>
              <a:rPr lang="en-US" altLang="zh-TW" sz="4000" b="1" dirty="0"/>
              <a:t/>
            </a:r>
            <a:br>
              <a:rPr lang="en-US" altLang="zh-TW" sz="4000" b="1" dirty="0"/>
            </a:br>
            <a:endParaRPr lang="zh-TW" altLang="en-US" sz="4000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355" y="923931"/>
            <a:ext cx="9898885" cy="540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58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41598"/>
            <a:ext cx="9524861" cy="659907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sz="4000" b="1" dirty="0"/>
              <a:t>正確的 </a:t>
            </a:r>
            <a:r>
              <a:rPr lang="en-US" altLang="zh-TW" sz="4000" b="1" dirty="0" smtClean="0"/>
              <a:t>Case</a:t>
            </a:r>
            <a:r>
              <a:rPr lang="zh-TW" altLang="en-US" sz="4000" b="1" dirty="0" smtClean="0"/>
              <a:t> </a:t>
            </a:r>
            <a:r>
              <a:rPr lang="en-US" altLang="zh-TW" sz="4000" b="1" dirty="0"/>
              <a:t>4</a:t>
            </a:r>
            <a:r>
              <a:rPr lang="zh-TW" altLang="en-US" sz="4000" b="1" dirty="0" smtClean="0"/>
              <a:t> </a:t>
            </a:r>
            <a:r>
              <a:rPr lang="en-US" altLang="zh-TW" sz="4000" b="1" dirty="0" smtClean="0"/>
              <a:t>:</a:t>
            </a:r>
            <a:r>
              <a:rPr lang="zh-TW" altLang="en-US" sz="4000" b="1" dirty="0" smtClean="0"/>
              <a:t> </a:t>
            </a:r>
            <a:r>
              <a:rPr lang="en-US" altLang="zh-TW" sz="3100" b="1" dirty="0"/>
              <a:t>BYTE </a:t>
            </a:r>
            <a:r>
              <a:rPr lang="zh-TW" altLang="en-US" sz="3100" b="1" dirty="0"/>
              <a:t>型態</a:t>
            </a:r>
            <a:r>
              <a:rPr lang="zh-TW" altLang="en-US" sz="3100" b="1" dirty="0" smtClean="0"/>
              <a:t>的</a:t>
            </a:r>
            <a:r>
              <a:rPr lang="en-US" altLang="zh-TW" sz="3100" b="1" dirty="0" smtClean="0"/>
              <a:t>C</a:t>
            </a:r>
            <a:r>
              <a:rPr lang="zh-TW" altLang="en-US" sz="3100" b="1" dirty="0" smtClean="0"/>
              <a:t>格式內容</a:t>
            </a:r>
            <a:r>
              <a:rPr lang="zh-TW" altLang="en-US" sz="3100" b="1" dirty="0"/>
              <a:t>之間可以空白 </a:t>
            </a:r>
            <a:r>
              <a:rPr lang="en-US" altLang="zh-TW" sz="3100" b="1" dirty="0"/>
              <a:t/>
            </a:r>
            <a:br>
              <a:rPr lang="en-US" altLang="zh-TW" sz="3100" b="1" dirty="0"/>
            </a:br>
            <a:endParaRPr lang="zh-TW" altLang="en-US" sz="4000" b="1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408" y="724345"/>
            <a:ext cx="10020772" cy="628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87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41598"/>
            <a:ext cx="9524861" cy="659907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sz="4000" b="1" dirty="0"/>
              <a:t>正確的 </a:t>
            </a:r>
            <a:r>
              <a:rPr lang="en-US" altLang="zh-TW" sz="4000" b="1" dirty="0" smtClean="0"/>
              <a:t>Case</a:t>
            </a:r>
            <a:r>
              <a:rPr lang="zh-TW" altLang="en-US" sz="4000" b="1" dirty="0" smtClean="0"/>
              <a:t> </a:t>
            </a:r>
            <a:r>
              <a:rPr lang="en-US" altLang="zh-TW" sz="4000" b="1" dirty="0" smtClean="0"/>
              <a:t>5</a:t>
            </a:r>
            <a:r>
              <a:rPr lang="zh-TW" altLang="en-US" sz="4000" b="1" dirty="0" smtClean="0"/>
              <a:t> </a:t>
            </a:r>
            <a:r>
              <a:rPr lang="en-US" altLang="zh-TW" sz="4000" b="1" dirty="0" smtClean="0"/>
              <a:t>:</a:t>
            </a:r>
            <a:r>
              <a:rPr lang="zh-TW" altLang="en-US" sz="4000" b="1" dirty="0" smtClean="0"/>
              <a:t> 程式</a:t>
            </a:r>
            <a:r>
              <a:rPr lang="zh-TW" altLang="en-US" sz="4000" b="1" dirty="0"/>
              <a:t>名需補空白到</a:t>
            </a:r>
            <a:r>
              <a:rPr lang="en-US" altLang="zh-TW" sz="4000" b="1" dirty="0"/>
              <a:t>6</a:t>
            </a:r>
            <a:r>
              <a:rPr lang="zh-TW" altLang="en-US" sz="4000" b="1" dirty="0" smtClean="0"/>
              <a:t>碼</a:t>
            </a:r>
            <a:r>
              <a:rPr lang="zh-TW" altLang="en-US" sz="4000" b="1" dirty="0"/>
              <a:t/>
            </a:r>
            <a:br>
              <a:rPr lang="zh-TW" altLang="en-US" sz="4000" b="1" dirty="0"/>
            </a:br>
            <a:r>
              <a:rPr lang="en-US" altLang="zh-TW" sz="3100" b="1" dirty="0"/>
              <a:t/>
            </a:r>
            <a:br>
              <a:rPr lang="en-US" altLang="zh-TW" sz="3100" b="1" dirty="0"/>
            </a:br>
            <a:endParaRPr lang="zh-TW" altLang="en-US" sz="4000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496" y="801505"/>
            <a:ext cx="9765769" cy="592186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175884" y="1981200"/>
            <a:ext cx="384811" cy="177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847849" y="2491740"/>
            <a:ext cx="384811" cy="177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36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2240" y="111118"/>
            <a:ext cx="9743440" cy="1199522"/>
          </a:xfrm>
        </p:spPr>
        <p:txBody>
          <a:bodyPr>
            <a:normAutofit/>
          </a:bodyPr>
          <a:lstStyle/>
          <a:p>
            <a:r>
              <a:rPr lang="zh-TW" altLang="en-US" sz="4000" b="1" dirty="0"/>
              <a:t>正確的 </a:t>
            </a:r>
            <a:r>
              <a:rPr lang="en-US" altLang="zh-TW" sz="4000" b="1" dirty="0" smtClean="0"/>
              <a:t>Case</a:t>
            </a:r>
            <a:r>
              <a:rPr lang="zh-TW" altLang="en-US" sz="4000" b="1" dirty="0" smtClean="0"/>
              <a:t> </a:t>
            </a:r>
            <a:r>
              <a:rPr lang="en-US" altLang="zh-TW" sz="4000" b="1" dirty="0"/>
              <a:t>6</a:t>
            </a:r>
            <a:r>
              <a:rPr lang="zh-TW" altLang="en-US" sz="4000" b="1" dirty="0" smtClean="0"/>
              <a:t> </a:t>
            </a:r>
            <a:r>
              <a:rPr lang="en-US" altLang="zh-TW" sz="4000" b="1" dirty="0" smtClean="0"/>
              <a:t>:</a:t>
            </a:r>
            <a:br>
              <a:rPr lang="en-US" altLang="zh-TW" sz="4000" b="1" dirty="0" smtClean="0"/>
            </a:br>
            <a:r>
              <a:rPr lang="zh-TW" altLang="en-US" sz="3100" b="1" dirty="0" smtClean="0"/>
              <a:t>程式</a:t>
            </a:r>
            <a:r>
              <a:rPr lang="zh-TW" altLang="en-US" sz="3100" b="1" dirty="0"/>
              <a:t>開頭如果不是 </a:t>
            </a:r>
            <a:r>
              <a:rPr lang="en-US" altLang="zh-TW" sz="3100" b="1" dirty="0"/>
              <a:t>START</a:t>
            </a:r>
            <a:r>
              <a:rPr lang="zh-TW" altLang="en-US" sz="3100" b="1" dirty="0"/>
              <a:t>，自動忽略該行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036" y="1310640"/>
            <a:ext cx="8331644" cy="556682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554036" y="2402112"/>
            <a:ext cx="1469580" cy="213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288826" y="2615184"/>
            <a:ext cx="515334" cy="213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3035808" y="2323982"/>
            <a:ext cx="118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忽略該行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7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892794" cy="748683"/>
          </a:xfrm>
        </p:spPr>
        <p:txBody>
          <a:bodyPr>
            <a:normAutofit/>
          </a:bodyPr>
          <a:lstStyle/>
          <a:p>
            <a:r>
              <a:rPr lang="zh-TW" altLang="en-US" b="1" dirty="0"/>
              <a:t>以下</a:t>
            </a:r>
            <a:r>
              <a:rPr lang="zh-TW" altLang="en-US" b="1" dirty="0" smtClean="0"/>
              <a:t>是</a:t>
            </a:r>
            <a:r>
              <a:rPr lang="zh-TW" altLang="en-US" b="1" dirty="0"/>
              <a:t>錯誤</a:t>
            </a:r>
            <a:r>
              <a:rPr lang="zh-TW" altLang="en-US" b="1" dirty="0" smtClean="0"/>
              <a:t>的 </a:t>
            </a:r>
            <a:r>
              <a:rPr lang="en-US" altLang="zh-TW" b="1" dirty="0" smtClean="0"/>
              <a:t>Case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3" y="1441498"/>
            <a:ext cx="10792617" cy="5278898"/>
          </a:xfrm>
        </p:spPr>
        <p:txBody>
          <a:bodyPr>
            <a:normAutofit/>
          </a:bodyPr>
          <a:lstStyle/>
          <a:p>
            <a:r>
              <a:rPr lang="en-US" altLang="zh-TW" sz="2500" b="1" dirty="0"/>
              <a:t>1. </a:t>
            </a:r>
            <a:r>
              <a:rPr lang="zh-TW" altLang="en-US" sz="2500" b="1" dirty="0" smtClean="0"/>
              <a:t>未定義 </a:t>
            </a:r>
            <a:r>
              <a:rPr lang="en-US" altLang="zh-TW" sz="2500" b="1" dirty="0" smtClean="0"/>
              <a:t>mnemonic</a:t>
            </a:r>
            <a:endParaRPr lang="zh-TW" altLang="en-US" sz="2500" b="1" dirty="0"/>
          </a:p>
          <a:p>
            <a:r>
              <a:rPr lang="en-US" altLang="zh-TW" sz="2500" b="1" dirty="0"/>
              <a:t>2. </a:t>
            </a:r>
            <a:r>
              <a:rPr lang="zh-TW" altLang="en-US" sz="2500" b="1" dirty="0"/>
              <a:t>索引定址類型錯誤 </a:t>
            </a:r>
            <a:endParaRPr lang="en-US" altLang="zh-TW" sz="2500" b="1" dirty="0" smtClean="0"/>
          </a:p>
          <a:p>
            <a:pPr marL="0" indent="0">
              <a:buNone/>
            </a:pPr>
            <a:r>
              <a:rPr lang="zh-TW" altLang="en-US" sz="1600" b="1" dirty="0" smtClean="0"/>
              <a:t>            ▶ </a:t>
            </a:r>
            <a:r>
              <a:rPr lang="en-US" altLang="zh-TW" sz="1600" b="1" dirty="0" smtClean="0"/>
              <a:t>Operand,XX </a:t>
            </a:r>
            <a:r>
              <a:rPr lang="zh-TW" altLang="en-US" sz="1600" b="1" dirty="0"/>
              <a:t>逗號後面太</a:t>
            </a:r>
            <a:r>
              <a:rPr lang="zh-TW" altLang="en-US" sz="1600" b="1" dirty="0" smtClean="0"/>
              <a:t>長</a:t>
            </a:r>
            <a:endParaRPr lang="en-US" altLang="zh-TW" sz="1600" b="1" dirty="0" smtClean="0"/>
          </a:p>
          <a:p>
            <a:pPr marL="0" indent="0">
              <a:buNone/>
            </a:pPr>
            <a:r>
              <a:rPr lang="zh-TW" altLang="en-US" sz="1600" b="1" dirty="0" smtClean="0"/>
              <a:t>            ▶ </a:t>
            </a:r>
            <a:r>
              <a:rPr lang="en-US" altLang="zh-TW" sz="1600" b="1" dirty="0" smtClean="0"/>
              <a:t>Operand</a:t>
            </a:r>
            <a:r>
              <a:rPr lang="en-US" altLang="zh-TW" sz="1600" b="1" dirty="0"/>
              <a:t>,,,,,,x </a:t>
            </a:r>
            <a:r>
              <a:rPr lang="zh-TW" altLang="en-US" sz="1600" b="1" dirty="0"/>
              <a:t>太多</a:t>
            </a:r>
            <a:r>
              <a:rPr lang="zh-TW" altLang="en-US" sz="1600" b="1" dirty="0" smtClean="0"/>
              <a:t>逗號</a:t>
            </a:r>
            <a:endParaRPr lang="en-US" altLang="zh-TW" sz="1600" b="1" dirty="0"/>
          </a:p>
          <a:p>
            <a:pPr marL="0" indent="0">
              <a:buNone/>
            </a:pPr>
            <a:r>
              <a:rPr lang="zh-TW" altLang="en-US" sz="1600" b="1" dirty="0" smtClean="0"/>
              <a:t>           </a:t>
            </a:r>
            <a:r>
              <a:rPr lang="en-US" altLang="zh-TW" sz="1600" b="1" dirty="0" smtClean="0"/>
              <a:t> </a:t>
            </a:r>
            <a:r>
              <a:rPr lang="zh-TW" altLang="en-US" sz="1600" b="1" dirty="0" smtClean="0"/>
              <a:t>▶</a:t>
            </a:r>
            <a:r>
              <a:rPr lang="en-US" altLang="zh-TW" sz="1600" b="1" dirty="0" smtClean="0"/>
              <a:t> Operand,C </a:t>
            </a:r>
            <a:r>
              <a:rPr lang="zh-TW" altLang="en-US" sz="1600" b="1" dirty="0"/>
              <a:t>逗號後面只能</a:t>
            </a:r>
            <a:r>
              <a:rPr lang="zh-TW" altLang="en-US" sz="1600" b="1" dirty="0" smtClean="0"/>
              <a:t>接 </a:t>
            </a:r>
            <a:r>
              <a:rPr lang="en-US" altLang="zh-TW" sz="1600" b="1" dirty="0" smtClean="0"/>
              <a:t>X</a:t>
            </a:r>
          </a:p>
          <a:p>
            <a:r>
              <a:rPr lang="en-US" altLang="zh-TW" sz="2500" b="1" dirty="0" smtClean="0"/>
              <a:t>3</a:t>
            </a:r>
            <a:r>
              <a:rPr lang="en-US" altLang="zh-TW" sz="2500" b="1" dirty="0"/>
              <a:t>. </a:t>
            </a:r>
            <a:r>
              <a:rPr lang="zh-TW" altLang="en-US" sz="2500" b="1" dirty="0"/>
              <a:t>無法找到 </a:t>
            </a:r>
            <a:r>
              <a:rPr lang="en-US" altLang="zh-TW" sz="2500" b="1" dirty="0" smtClean="0"/>
              <a:t>Symbol</a:t>
            </a:r>
            <a:endParaRPr lang="en-US" altLang="zh-TW" sz="2500" b="1" dirty="0"/>
          </a:p>
          <a:p>
            <a:r>
              <a:rPr lang="en-US" altLang="zh-TW" sz="2500" b="1" dirty="0"/>
              <a:t>4. </a:t>
            </a:r>
            <a:r>
              <a:rPr lang="zh-TW" altLang="en-US" sz="2500" b="1" dirty="0" smtClean="0"/>
              <a:t>重複定義 </a:t>
            </a:r>
            <a:r>
              <a:rPr lang="en-US" altLang="zh-TW" sz="2500" b="1" dirty="0" smtClean="0"/>
              <a:t>Symbol</a:t>
            </a:r>
            <a:endParaRPr lang="en-US" altLang="zh-TW" sz="2500" b="1" dirty="0"/>
          </a:p>
          <a:p>
            <a:r>
              <a:rPr lang="en-US" altLang="zh-TW" sz="2500" b="1" dirty="0"/>
              <a:t>5</a:t>
            </a:r>
            <a:r>
              <a:rPr lang="en-US" altLang="zh-TW" sz="2500" b="1" dirty="0" smtClean="0"/>
              <a:t>. </a:t>
            </a:r>
            <a:r>
              <a:rPr lang="zh-TW" altLang="en-US" sz="2500" b="1" dirty="0" smtClean="0"/>
              <a:t>程式需要有 </a:t>
            </a:r>
            <a:r>
              <a:rPr lang="en-US" altLang="zh-TW" sz="2500" b="1" dirty="0" smtClean="0"/>
              <a:t>END</a:t>
            </a:r>
            <a:r>
              <a:rPr lang="zh-TW" altLang="en-US" sz="2500" b="1" dirty="0" smtClean="0"/>
              <a:t> 結尾</a:t>
            </a:r>
            <a:endParaRPr lang="en-US" altLang="zh-TW" sz="2500" b="1" dirty="0"/>
          </a:p>
          <a:p>
            <a:r>
              <a:rPr lang="en-US" altLang="zh-TW" sz="2500" b="1" dirty="0" smtClean="0"/>
              <a:t>6. </a:t>
            </a:r>
            <a:r>
              <a:rPr lang="zh-TW" altLang="en-US" sz="2500" b="1" dirty="0"/>
              <a:t>程式碼無法化成三欄</a:t>
            </a:r>
            <a:r>
              <a:rPr lang="zh-TW" altLang="en-US" sz="2500" b="1" dirty="0" smtClean="0"/>
              <a:t>式</a:t>
            </a:r>
            <a:endParaRPr lang="zh-TW" altLang="en-US" sz="2500" b="1" dirty="0"/>
          </a:p>
          <a:p>
            <a:r>
              <a:rPr lang="en-US" altLang="zh-TW" sz="2500" b="1" dirty="0" smtClean="0"/>
              <a:t>7. RESW,RESB </a:t>
            </a:r>
            <a:r>
              <a:rPr lang="zh-TW" altLang="en-US" sz="2500" b="1" dirty="0"/>
              <a:t>只能搭配十進位</a:t>
            </a:r>
            <a:r>
              <a:rPr lang="zh-TW" altLang="en-US" sz="2500" b="1" dirty="0" smtClean="0"/>
              <a:t>數字</a:t>
            </a:r>
            <a:endParaRPr lang="en-US" altLang="zh-TW" sz="2500" b="1" dirty="0" smtClean="0"/>
          </a:p>
          <a:p>
            <a:r>
              <a:rPr lang="en-US" altLang="zh-TW" sz="2500" b="1" dirty="0"/>
              <a:t>8</a:t>
            </a:r>
            <a:r>
              <a:rPr lang="en-US" altLang="zh-TW" sz="2500" b="1" dirty="0" smtClean="0"/>
              <a:t>.</a:t>
            </a:r>
            <a:r>
              <a:rPr lang="zh-TW" altLang="en-US" sz="2500" b="1" dirty="0" smtClean="0"/>
              <a:t> </a:t>
            </a:r>
            <a:r>
              <a:rPr lang="zh-TW" altLang="en-US" sz="2400" b="1" dirty="0" smtClean="0"/>
              <a:t>程式名稱最多</a:t>
            </a:r>
            <a:r>
              <a:rPr lang="zh-TW" altLang="en-US" sz="2400" b="1" dirty="0"/>
              <a:t>只能寫 </a:t>
            </a:r>
            <a:r>
              <a:rPr lang="en-US" altLang="zh-TW" sz="2400" b="1" dirty="0"/>
              <a:t>6</a:t>
            </a:r>
            <a:r>
              <a:rPr lang="zh-TW" altLang="en-US" sz="2400" b="1" dirty="0"/>
              <a:t> 個字元</a:t>
            </a:r>
          </a:p>
          <a:p>
            <a:endParaRPr lang="zh-TW" altLang="en-US" sz="2500" b="1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2069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892794" cy="748683"/>
          </a:xfrm>
        </p:spPr>
        <p:txBody>
          <a:bodyPr>
            <a:normAutofit/>
          </a:bodyPr>
          <a:lstStyle/>
          <a:p>
            <a:r>
              <a:rPr lang="zh-TW" altLang="en-US" b="1" dirty="0"/>
              <a:t>以下</a:t>
            </a:r>
            <a:r>
              <a:rPr lang="zh-TW" altLang="en-US" b="1" dirty="0" smtClean="0"/>
              <a:t>是</a:t>
            </a:r>
            <a:r>
              <a:rPr lang="zh-TW" altLang="en-US" b="1" dirty="0"/>
              <a:t>錯誤</a:t>
            </a:r>
            <a:r>
              <a:rPr lang="zh-TW" altLang="en-US" b="1" dirty="0" smtClean="0"/>
              <a:t>的 </a:t>
            </a:r>
            <a:r>
              <a:rPr lang="en-US" altLang="zh-TW" b="1" dirty="0" smtClean="0"/>
              <a:t>Case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3" y="1441498"/>
            <a:ext cx="10792617" cy="5278898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sz="2500" b="1" dirty="0"/>
              <a:t>9. </a:t>
            </a:r>
            <a:r>
              <a:rPr lang="en-US" altLang="zh-TW" sz="2500" b="1" dirty="0" smtClean="0"/>
              <a:t>START</a:t>
            </a:r>
            <a:r>
              <a:rPr lang="zh-TW" altLang="en-US" sz="2500" b="1" dirty="0" smtClean="0"/>
              <a:t> 只</a:t>
            </a:r>
            <a:r>
              <a:rPr lang="zh-TW" altLang="en-US" sz="2500" b="1" dirty="0"/>
              <a:t>能接十六進位數字</a:t>
            </a:r>
            <a:r>
              <a:rPr lang="en-US" altLang="zh-TW" sz="2500" b="1" dirty="0"/>
              <a:t>(</a:t>
            </a:r>
            <a:r>
              <a:rPr lang="zh-TW" altLang="en-US" sz="2500" b="1" dirty="0"/>
              <a:t>記憶體位置</a:t>
            </a:r>
            <a:r>
              <a:rPr lang="en-US" altLang="zh-TW" sz="2500" b="1" dirty="0"/>
              <a:t>)</a:t>
            </a:r>
          </a:p>
          <a:p>
            <a:r>
              <a:rPr lang="en-US" altLang="zh-TW" sz="2500" b="1" dirty="0"/>
              <a:t>10. Symbol </a:t>
            </a:r>
            <a:r>
              <a:rPr lang="zh-TW" altLang="en-US" sz="2500" b="1" dirty="0"/>
              <a:t>不能與 </a:t>
            </a:r>
            <a:r>
              <a:rPr lang="en-US" altLang="zh-TW" sz="2500" b="1" dirty="0"/>
              <a:t>Mnemonic </a:t>
            </a:r>
            <a:r>
              <a:rPr lang="zh-TW" altLang="en-US" sz="2500" b="1" dirty="0"/>
              <a:t>撞名</a:t>
            </a:r>
          </a:p>
          <a:p>
            <a:r>
              <a:rPr lang="en-US" altLang="zh-TW" sz="2500" b="1" dirty="0"/>
              <a:t>11. Symbol </a:t>
            </a:r>
            <a:r>
              <a:rPr lang="zh-TW" altLang="en-US" sz="2500" b="1" dirty="0"/>
              <a:t>不能與 </a:t>
            </a:r>
            <a:r>
              <a:rPr lang="en-US" altLang="zh-TW" sz="2500" b="1" dirty="0"/>
              <a:t>Operand </a:t>
            </a:r>
            <a:r>
              <a:rPr lang="zh-TW" altLang="en-US" sz="2500" b="1" dirty="0"/>
              <a:t>撞名</a:t>
            </a:r>
          </a:p>
          <a:p>
            <a:r>
              <a:rPr lang="en-US" altLang="zh-TW" sz="2500" b="1" dirty="0"/>
              <a:t>12. RSUB </a:t>
            </a:r>
            <a:r>
              <a:rPr lang="zh-TW" altLang="en-US" sz="2500" b="1" dirty="0"/>
              <a:t>不能有 </a:t>
            </a:r>
            <a:r>
              <a:rPr lang="en-US" altLang="zh-TW" sz="2500" b="1" dirty="0"/>
              <a:t>Operand</a:t>
            </a:r>
          </a:p>
          <a:p>
            <a:r>
              <a:rPr lang="en-US" altLang="zh-TW" sz="2500" b="1" dirty="0"/>
              <a:t>13. BYTE </a:t>
            </a:r>
            <a:r>
              <a:rPr lang="zh-TW" altLang="en-US" sz="2500" b="1" dirty="0"/>
              <a:t>格式有誤</a:t>
            </a:r>
          </a:p>
          <a:p>
            <a:r>
              <a:rPr lang="en-US" altLang="zh-TW" sz="2500" b="1" dirty="0"/>
              <a:t>14. </a:t>
            </a:r>
            <a:r>
              <a:rPr lang="en-US" altLang="zh-TW" sz="2500" b="1" dirty="0" smtClean="0"/>
              <a:t>BYTE </a:t>
            </a:r>
            <a:r>
              <a:rPr lang="zh-TW" altLang="en-US" sz="2500" b="1" dirty="0" smtClean="0"/>
              <a:t>型態</a:t>
            </a:r>
            <a:r>
              <a:rPr lang="zh-TW" altLang="en-US" sz="2500" b="1" dirty="0"/>
              <a:t>裡面不可沒內容</a:t>
            </a:r>
          </a:p>
          <a:p>
            <a:r>
              <a:rPr lang="en-US" altLang="zh-TW" sz="2500" b="1" dirty="0"/>
              <a:t>15. BYTE X </a:t>
            </a:r>
            <a:r>
              <a:rPr lang="zh-TW" altLang="en-US" sz="2500" b="1" dirty="0"/>
              <a:t>內容只能是十六進位數字</a:t>
            </a:r>
          </a:p>
          <a:p>
            <a:r>
              <a:rPr lang="en-US" altLang="zh-TW" sz="2500" b="1" dirty="0"/>
              <a:t>16. BYTE X </a:t>
            </a:r>
            <a:r>
              <a:rPr lang="zh-TW" altLang="en-US" sz="2500" b="1" dirty="0"/>
              <a:t>內容個數只能為偶數</a:t>
            </a:r>
          </a:p>
          <a:p>
            <a:r>
              <a:rPr lang="en-US" altLang="zh-TW" sz="2400" b="1" dirty="0" smtClean="0"/>
              <a:t>17. </a:t>
            </a:r>
            <a:r>
              <a:rPr lang="en-US" altLang="zh-TW" sz="2400" b="1" dirty="0"/>
              <a:t>BYTE </a:t>
            </a:r>
            <a:r>
              <a:rPr lang="zh-TW" altLang="en-US" sz="2400" b="1" dirty="0" smtClean="0"/>
              <a:t>內容長度限制</a:t>
            </a:r>
            <a:endParaRPr lang="en-US" altLang="zh-TW" sz="2400" b="1" dirty="0"/>
          </a:p>
          <a:p>
            <a:pPr marL="0" indent="0">
              <a:buNone/>
            </a:pPr>
            <a:r>
              <a:rPr lang="zh-TW" altLang="en-US" sz="2400" b="1" dirty="0" smtClean="0"/>
              <a:t>         </a:t>
            </a:r>
            <a:r>
              <a:rPr lang="zh-TW" altLang="en-US" dirty="0" smtClean="0"/>
              <a:t>▶ </a:t>
            </a:r>
            <a:r>
              <a:rPr lang="en-US" altLang="zh-TW" dirty="0"/>
              <a:t>C </a:t>
            </a:r>
            <a:r>
              <a:rPr lang="zh-TW" altLang="en-US" dirty="0"/>
              <a:t>格式最多可以 </a:t>
            </a:r>
            <a:r>
              <a:rPr lang="en-US" altLang="zh-TW" dirty="0"/>
              <a:t>30 </a:t>
            </a:r>
            <a:r>
              <a:rPr lang="zh-TW" altLang="en-US" dirty="0"/>
              <a:t>個 </a:t>
            </a:r>
            <a:r>
              <a:rPr lang="en-US" altLang="zh-TW" dirty="0" smtClean="0"/>
              <a:t>characters</a:t>
            </a:r>
          </a:p>
          <a:p>
            <a:pPr marL="0" indent="0">
              <a:buNone/>
            </a:pPr>
            <a:r>
              <a:rPr lang="zh-TW" altLang="en-US" dirty="0"/>
              <a:t> </a:t>
            </a:r>
            <a:r>
              <a:rPr lang="zh-TW" altLang="en-US" dirty="0" smtClean="0"/>
              <a:t>           </a:t>
            </a:r>
            <a:r>
              <a:rPr lang="en-US" altLang="zh-TW" dirty="0" smtClean="0"/>
              <a:t>▶ </a:t>
            </a:r>
            <a:r>
              <a:rPr lang="en-US" altLang="zh-TW" dirty="0"/>
              <a:t>X </a:t>
            </a:r>
            <a:r>
              <a:rPr lang="zh-TW" altLang="en-US" dirty="0"/>
              <a:t>格式最多可以 </a:t>
            </a:r>
            <a:r>
              <a:rPr lang="en-US" altLang="zh-TW" dirty="0"/>
              <a:t>60 </a:t>
            </a:r>
            <a:r>
              <a:rPr lang="zh-TW" altLang="en-US" dirty="0"/>
              <a:t>個十六進位數字</a:t>
            </a:r>
          </a:p>
          <a:p>
            <a:r>
              <a:rPr lang="en-US" altLang="zh-TW" sz="2600" b="1" dirty="0" smtClean="0"/>
              <a:t>18. </a:t>
            </a:r>
            <a:r>
              <a:rPr lang="zh-TW" altLang="en-US" sz="2600" b="1" dirty="0" smtClean="0"/>
              <a:t>表達式只能有一個運算元</a:t>
            </a:r>
            <a:r>
              <a:rPr lang="en-US" altLang="zh-TW" sz="2600" b="1" dirty="0" smtClean="0"/>
              <a:t>(</a:t>
            </a:r>
            <a:r>
              <a:rPr lang="zh-TW" altLang="en-US" sz="2600" b="1" dirty="0" smtClean="0"/>
              <a:t>超過一個會報錯</a:t>
            </a:r>
            <a:r>
              <a:rPr lang="en-US" altLang="zh-TW" sz="2600" b="1" dirty="0" smtClean="0"/>
              <a:t>)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48623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2" y="290004"/>
            <a:ext cx="8596669" cy="700036"/>
          </a:xfrm>
        </p:spPr>
        <p:txBody>
          <a:bodyPr>
            <a:normAutofit/>
          </a:bodyPr>
          <a:lstStyle/>
          <a:p>
            <a:r>
              <a:rPr lang="zh-TW" altLang="en-US" b="1" dirty="0"/>
              <a:t>程式基本功能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3" y="990039"/>
            <a:ext cx="9283413" cy="2347787"/>
          </a:xfrm>
        </p:spPr>
        <p:txBody>
          <a:bodyPr>
            <a:normAutofit/>
          </a:bodyPr>
          <a:lstStyle/>
          <a:p>
            <a:r>
              <a:rPr lang="en-US" altLang="zh-TW" sz="2400" b="1" dirty="0" smtClean="0"/>
              <a:t>1. two pass SIC/XE assembler</a:t>
            </a:r>
          </a:p>
          <a:p>
            <a:r>
              <a:rPr lang="en-US" altLang="zh-TW" sz="2400" b="1" dirty="0"/>
              <a:t>2</a:t>
            </a:r>
            <a:r>
              <a:rPr lang="en-US" altLang="zh-TW" sz="2400" b="1" dirty="0" smtClean="0"/>
              <a:t>. </a:t>
            </a:r>
            <a:r>
              <a:rPr lang="zh-TW" altLang="en-US" sz="2400" b="1" dirty="0"/>
              <a:t>將合乎正確語法的原始程式 </a:t>
            </a:r>
            <a:r>
              <a:rPr lang="en-US" altLang="zh-TW" sz="2400" b="1" dirty="0"/>
              <a:t>(Source Program)</a:t>
            </a:r>
            <a:r>
              <a:rPr lang="zh-TW" altLang="en-US" sz="2400" b="1" dirty="0"/>
              <a:t>組譯成目的程式 </a:t>
            </a:r>
            <a:r>
              <a:rPr lang="en-US" altLang="zh-TW" sz="2400" b="1" dirty="0"/>
              <a:t>(Object Program)</a:t>
            </a:r>
            <a:r>
              <a:rPr lang="zh-TW" altLang="en-US" sz="2400" b="1" dirty="0"/>
              <a:t>並輸出</a:t>
            </a:r>
            <a:r>
              <a:rPr lang="zh-TW" altLang="en-US" sz="2400" b="1" dirty="0" smtClean="0"/>
              <a:t>檔案</a:t>
            </a:r>
            <a:endParaRPr lang="en-US" altLang="zh-TW" sz="2400" b="1" dirty="0" smtClean="0"/>
          </a:p>
          <a:p>
            <a:r>
              <a:rPr lang="en-US" altLang="zh-TW" sz="2400" b="1" dirty="0" smtClean="0"/>
              <a:t>3. one pass </a:t>
            </a:r>
            <a:r>
              <a:rPr lang="zh-TW" altLang="en-US" sz="2400" b="1" dirty="0" smtClean="0"/>
              <a:t>結束後會產生 </a:t>
            </a:r>
            <a:r>
              <a:rPr lang="en-US" altLang="zh-TW" sz="2400" b="1" dirty="0" smtClean="0"/>
              <a:t>intermediate file (</a:t>
            </a:r>
            <a:r>
              <a:rPr lang="zh-TW" altLang="en-US" sz="2400" b="1" dirty="0" smtClean="0"/>
              <a:t>中間檔</a:t>
            </a:r>
            <a:r>
              <a:rPr lang="en-US" altLang="zh-TW" sz="2400" b="1" dirty="0" smtClean="0"/>
              <a:t>)</a:t>
            </a:r>
            <a:endParaRPr lang="zh-TW" altLang="en-US" sz="2400" b="1" dirty="0"/>
          </a:p>
          <a:p>
            <a:r>
              <a:rPr lang="en-US" altLang="zh-TW" sz="2400" b="1" dirty="0"/>
              <a:t>4</a:t>
            </a:r>
            <a:r>
              <a:rPr lang="en-US" altLang="zh-TW" sz="2400" b="1" dirty="0" smtClean="0"/>
              <a:t>. </a:t>
            </a:r>
            <a:r>
              <a:rPr lang="zh-TW" altLang="en-US" sz="2400" b="1" dirty="0"/>
              <a:t>可以同時偵測出多個錯誤</a:t>
            </a:r>
            <a:r>
              <a:rPr lang="en-US" altLang="zh-TW" sz="2400" b="1" dirty="0"/>
              <a:t>, </a:t>
            </a:r>
            <a:r>
              <a:rPr lang="zh-TW" altLang="en-US" sz="2400" b="1" dirty="0"/>
              <a:t>並列出行號和錯誤訊息</a:t>
            </a:r>
          </a:p>
          <a:p>
            <a:endParaRPr lang="zh-TW" altLang="en-US" dirty="0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677333" y="3337826"/>
            <a:ext cx="8596668" cy="7841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3200" b="1" dirty="0" smtClean="0"/>
              <a:t>額外</a:t>
            </a:r>
            <a:r>
              <a:rPr lang="zh-TW" altLang="en-US" sz="3200" b="1" dirty="0"/>
              <a:t>特色</a:t>
            </a:r>
            <a:endParaRPr lang="zh-TW" altLang="en-US" sz="3200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677333" y="3969797"/>
            <a:ext cx="9878217" cy="23067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b="1" dirty="0" smtClean="0"/>
              <a:t>1.  </a:t>
            </a:r>
            <a:r>
              <a:rPr lang="zh-TW" altLang="en-US" sz="2400" b="1" dirty="0" smtClean="0"/>
              <a:t>支援 </a:t>
            </a:r>
            <a:r>
              <a:rPr lang="en-US" altLang="zh-TW" sz="2400" b="1" dirty="0" smtClean="0"/>
              <a:t>Literal (</a:t>
            </a:r>
            <a:r>
              <a:rPr lang="zh-TW" altLang="en-US" sz="2400" b="1" dirty="0" smtClean="0"/>
              <a:t>字面常數</a:t>
            </a:r>
            <a:r>
              <a:rPr lang="en-US" altLang="zh-TW" sz="2400" b="1" dirty="0" smtClean="0"/>
              <a:t>)</a:t>
            </a:r>
            <a:r>
              <a:rPr lang="zh-TW" altLang="en-US" sz="2400" b="1" dirty="0" smtClean="0"/>
              <a:t> 的處理</a:t>
            </a:r>
            <a:endParaRPr lang="en-US" altLang="zh-TW" sz="2400" b="1" dirty="0" smtClean="0"/>
          </a:p>
          <a:p>
            <a:r>
              <a:rPr lang="en-US" altLang="zh-TW" sz="2400" b="1" dirty="0" smtClean="0"/>
              <a:t>2.  </a:t>
            </a:r>
            <a:r>
              <a:rPr lang="zh-TW" altLang="en-US" sz="2400" b="1" dirty="0" smtClean="0"/>
              <a:t>支援 </a:t>
            </a:r>
            <a:r>
              <a:rPr lang="en-US" altLang="zh-TW" sz="2400" b="1" dirty="0" smtClean="0"/>
              <a:t>EQU</a:t>
            </a:r>
            <a:r>
              <a:rPr lang="zh-TW" altLang="en-US" sz="2400" b="1" dirty="0" smtClean="0"/>
              <a:t> 語法</a:t>
            </a:r>
            <a:endParaRPr lang="en-US" altLang="zh-TW" sz="2400" b="1" dirty="0" smtClean="0"/>
          </a:p>
          <a:p>
            <a:r>
              <a:rPr lang="en-US" altLang="zh-TW" sz="2400" b="1" dirty="0" smtClean="0"/>
              <a:t>3.</a:t>
            </a:r>
            <a:r>
              <a:rPr lang="zh-TW" altLang="en-US" sz="2400" b="1" dirty="0" smtClean="0"/>
              <a:t>  支援一個 </a:t>
            </a:r>
            <a:r>
              <a:rPr lang="en-US" altLang="zh-TW" sz="2400" b="1" dirty="0" smtClean="0"/>
              <a:t>+/- </a:t>
            </a:r>
            <a:r>
              <a:rPr lang="zh-TW" altLang="en-US" sz="2400" b="1" dirty="0" smtClean="0"/>
              <a:t>運算子的 </a:t>
            </a:r>
            <a:r>
              <a:rPr lang="en-US" altLang="zh-TW" sz="2400" b="1" dirty="0" smtClean="0"/>
              <a:t>Expressions </a:t>
            </a:r>
            <a:r>
              <a:rPr lang="zh-TW" altLang="en-US" sz="2400" b="1" dirty="0" smtClean="0"/>
              <a:t>處理</a:t>
            </a:r>
            <a:endParaRPr lang="en-US" altLang="zh-TW" sz="2400" b="1" dirty="0" smtClean="0"/>
          </a:p>
          <a:p>
            <a:r>
              <a:rPr lang="en-US" altLang="zh-TW" sz="2400" b="1" dirty="0" smtClean="0"/>
              <a:t>4.  </a:t>
            </a:r>
            <a:r>
              <a:rPr lang="zh-TW" altLang="en-US" sz="2400" b="1" dirty="0" smtClean="0"/>
              <a:t>支援 </a:t>
            </a:r>
            <a:r>
              <a:rPr lang="en-US" altLang="zh-TW" sz="2400" b="1" dirty="0" smtClean="0"/>
              <a:t>Control Sections (</a:t>
            </a:r>
            <a:r>
              <a:rPr lang="zh-TW" altLang="en-US" sz="2400" b="1" dirty="0" smtClean="0"/>
              <a:t>可產生 </a:t>
            </a:r>
            <a:r>
              <a:rPr lang="en-US" altLang="zh-TW" sz="2400" b="1" dirty="0" smtClean="0"/>
              <a:t>Define record, Refer record)</a:t>
            </a:r>
          </a:p>
          <a:p>
            <a:r>
              <a:rPr lang="en-US" altLang="zh-TW" sz="2400" b="1" dirty="0" smtClean="0"/>
              <a:t>5.  </a:t>
            </a:r>
            <a:r>
              <a:rPr lang="zh-TW" altLang="en-US" sz="2400" b="1" dirty="0" smtClean="0"/>
              <a:t>支援 </a:t>
            </a:r>
            <a:r>
              <a:rPr lang="en-US" altLang="zh-TW" sz="2400" b="1" dirty="0" smtClean="0"/>
              <a:t>Program Relocation (</a:t>
            </a:r>
            <a:r>
              <a:rPr lang="zh-TW" altLang="en-US" sz="2400" b="1" dirty="0" smtClean="0"/>
              <a:t>可產生 </a:t>
            </a:r>
            <a:r>
              <a:rPr lang="en-US" altLang="zh-TW" sz="2400" b="1" dirty="0" smtClean="0"/>
              <a:t>Modification</a:t>
            </a:r>
            <a:r>
              <a:rPr lang="zh-TW" altLang="en-US" sz="2400" b="1" dirty="0" smtClean="0"/>
              <a:t> </a:t>
            </a:r>
            <a:r>
              <a:rPr lang="en-US" altLang="zh-TW" sz="2400" b="1" dirty="0" smtClean="0"/>
              <a:t>record)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244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892794" cy="748683"/>
          </a:xfrm>
        </p:spPr>
        <p:txBody>
          <a:bodyPr>
            <a:normAutofit/>
          </a:bodyPr>
          <a:lstStyle/>
          <a:p>
            <a:r>
              <a:rPr lang="zh-TW" altLang="en-US" b="1" dirty="0"/>
              <a:t>以下</a:t>
            </a:r>
            <a:r>
              <a:rPr lang="zh-TW" altLang="en-US" b="1" dirty="0" smtClean="0"/>
              <a:t>是</a:t>
            </a:r>
            <a:r>
              <a:rPr lang="zh-TW" altLang="en-US" b="1" dirty="0"/>
              <a:t>錯誤</a:t>
            </a:r>
            <a:r>
              <a:rPr lang="zh-TW" altLang="en-US" b="1" dirty="0" smtClean="0"/>
              <a:t>的 </a:t>
            </a:r>
            <a:r>
              <a:rPr lang="en-US" altLang="zh-TW" b="1" dirty="0" smtClean="0"/>
              <a:t>Case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3" y="1441498"/>
            <a:ext cx="10792617" cy="5278898"/>
          </a:xfrm>
        </p:spPr>
        <p:txBody>
          <a:bodyPr>
            <a:normAutofit/>
          </a:bodyPr>
          <a:lstStyle/>
          <a:p>
            <a:r>
              <a:rPr lang="en-US" altLang="zh-TW" sz="2500" b="1" dirty="0" smtClean="0"/>
              <a:t>19</a:t>
            </a:r>
            <a:r>
              <a:rPr lang="en-US" altLang="zh-TW" sz="2500" b="1" dirty="0"/>
              <a:t>. </a:t>
            </a:r>
            <a:r>
              <a:rPr lang="en-US" altLang="zh-TW" sz="2500" b="1" dirty="0" smtClean="0"/>
              <a:t> EXTDEF</a:t>
            </a:r>
            <a:r>
              <a:rPr lang="zh-TW" altLang="en-US" sz="2500" b="1" dirty="0" smtClean="0"/>
              <a:t>、</a:t>
            </a:r>
            <a:r>
              <a:rPr lang="en-US" altLang="zh-TW" sz="2500" b="1" dirty="0" smtClean="0"/>
              <a:t>EXTREF </a:t>
            </a:r>
            <a:r>
              <a:rPr lang="zh-TW" altLang="en-US" sz="2500" b="1" dirty="0" smtClean="0"/>
              <a:t>指令需要有 </a:t>
            </a:r>
            <a:r>
              <a:rPr lang="en-US" altLang="zh-TW" sz="2500" b="1" dirty="0" smtClean="0"/>
              <a:t>operand</a:t>
            </a:r>
            <a:endParaRPr lang="en-US" altLang="zh-TW" sz="2500" b="1" dirty="0"/>
          </a:p>
          <a:p>
            <a:r>
              <a:rPr lang="en-US" altLang="zh-TW" sz="2500" b="1" dirty="0" smtClean="0"/>
              <a:t>20</a:t>
            </a:r>
            <a:r>
              <a:rPr lang="en-US" altLang="zh-TW" sz="2500" b="1" dirty="0"/>
              <a:t>. </a:t>
            </a:r>
            <a:r>
              <a:rPr lang="en-US" altLang="zh-TW" sz="2500" b="1" dirty="0" smtClean="0"/>
              <a:t> EXTDEF </a:t>
            </a:r>
            <a:r>
              <a:rPr lang="zh-TW" altLang="en-US" sz="2500" b="1" dirty="0" smtClean="0"/>
              <a:t>未定義有 </a:t>
            </a:r>
            <a:r>
              <a:rPr lang="en-US" altLang="zh-TW" sz="2500" b="1" dirty="0" smtClean="0"/>
              <a:t>location address</a:t>
            </a:r>
          </a:p>
          <a:p>
            <a:r>
              <a:rPr lang="en-US" altLang="zh-TW" sz="2500" b="1" dirty="0" smtClean="0"/>
              <a:t>21</a:t>
            </a:r>
            <a:r>
              <a:rPr lang="en-US" altLang="zh-TW" sz="2500" b="1" dirty="0"/>
              <a:t>. </a:t>
            </a:r>
            <a:r>
              <a:rPr lang="en-US" altLang="zh-TW" sz="2500" b="1" dirty="0" smtClean="0"/>
              <a:t> EXTREF </a:t>
            </a:r>
            <a:r>
              <a:rPr lang="en-US" altLang="zh-TW" sz="2500" b="1" dirty="0"/>
              <a:t>have an undefined symbol (</a:t>
            </a:r>
            <a:r>
              <a:rPr lang="zh-TW" altLang="en-US" sz="2500" b="1" dirty="0"/>
              <a:t>其實是</a:t>
            </a:r>
            <a:r>
              <a:rPr lang="en-US" altLang="zh-TW" sz="2500" b="1" dirty="0"/>
              <a:t>EXTDEF</a:t>
            </a:r>
            <a:r>
              <a:rPr lang="zh-TW" altLang="en-US" sz="2500" b="1" dirty="0"/>
              <a:t>沒定義好</a:t>
            </a:r>
            <a:r>
              <a:rPr lang="en-US" altLang="zh-TW" sz="2500" b="1" dirty="0"/>
              <a:t>)</a:t>
            </a:r>
            <a:br>
              <a:rPr lang="en-US" altLang="zh-TW" sz="2500" b="1" dirty="0"/>
            </a:br>
            <a:endParaRPr lang="zh-TW" alt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218450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" y="0"/>
            <a:ext cx="8202967" cy="1065765"/>
          </a:xfrm>
        </p:spPr>
        <p:txBody>
          <a:bodyPr>
            <a:normAutofit fontScale="90000"/>
          </a:bodyPr>
          <a:lstStyle/>
          <a:p>
            <a:r>
              <a:rPr lang="zh-TW" altLang="en-US" sz="4400" b="1" dirty="0"/>
              <a:t>錯誤</a:t>
            </a:r>
            <a:r>
              <a:rPr lang="zh-TW" altLang="en-US" sz="4400" b="1" dirty="0" smtClean="0"/>
              <a:t>的 </a:t>
            </a:r>
            <a:r>
              <a:rPr lang="en-US" altLang="zh-TW" sz="4400" b="1" dirty="0" smtClean="0"/>
              <a:t>Case</a:t>
            </a:r>
            <a:r>
              <a:rPr lang="zh-TW" altLang="en-US" sz="4400" b="1" dirty="0" smtClean="0"/>
              <a:t> </a:t>
            </a:r>
            <a:r>
              <a:rPr lang="en-US" altLang="zh-TW" sz="4400" b="1" dirty="0" smtClean="0"/>
              <a:t>1</a:t>
            </a:r>
            <a:r>
              <a:rPr lang="zh-TW" altLang="en-US" sz="4400" b="1" dirty="0" smtClean="0"/>
              <a:t>  </a:t>
            </a:r>
            <a:r>
              <a:rPr lang="en-US" altLang="zh-TW" sz="4400" b="1" dirty="0" smtClean="0"/>
              <a:t>: </a:t>
            </a:r>
            <a:r>
              <a:rPr lang="zh-TW" altLang="en-US" sz="4400" b="1" dirty="0" smtClean="0"/>
              <a:t>未</a:t>
            </a:r>
            <a:r>
              <a:rPr lang="zh-TW" altLang="en-US" sz="4400" b="1" dirty="0"/>
              <a:t>定義 </a:t>
            </a:r>
            <a:r>
              <a:rPr lang="en-US" altLang="zh-TW" sz="4400" b="1" dirty="0"/>
              <a:t>mnemonic</a:t>
            </a:r>
            <a:r>
              <a:rPr lang="en-US" altLang="zh-TW" sz="3100" b="1" dirty="0"/>
              <a:t/>
            </a:r>
            <a:br>
              <a:rPr lang="en-US" altLang="zh-TW" sz="3100" b="1" dirty="0"/>
            </a:br>
            <a:endParaRPr lang="zh-TW" altLang="en-US" sz="4000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58" y="1174698"/>
            <a:ext cx="10745131" cy="431329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54759" y="3551069"/>
            <a:ext cx="2081910" cy="2840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333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" y="-71466"/>
            <a:ext cx="7812351" cy="808313"/>
          </a:xfrm>
        </p:spPr>
        <p:txBody>
          <a:bodyPr>
            <a:normAutofit/>
          </a:bodyPr>
          <a:lstStyle/>
          <a:p>
            <a:r>
              <a:rPr lang="zh-TW" altLang="en-US" sz="4000" b="1" dirty="0"/>
              <a:t>錯誤</a:t>
            </a:r>
            <a:r>
              <a:rPr lang="zh-TW" altLang="en-US" sz="4000" b="1" dirty="0" smtClean="0"/>
              <a:t>的 </a:t>
            </a:r>
            <a:r>
              <a:rPr lang="en-US" altLang="zh-TW" sz="4000" b="1" dirty="0" smtClean="0"/>
              <a:t>Case</a:t>
            </a:r>
            <a:r>
              <a:rPr lang="zh-TW" altLang="en-US" sz="4000" b="1" dirty="0" smtClean="0"/>
              <a:t> </a:t>
            </a:r>
            <a:r>
              <a:rPr lang="en-US" altLang="zh-TW" sz="4000" b="1" dirty="0"/>
              <a:t>2</a:t>
            </a:r>
            <a:r>
              <a:rPr lang="zh-TW" altLang="en-US" sz="4000" b="1" dirty="0" smtClean="0"/>
              <a:t>  </a:t>
            </a:r>
            <a:r>
              <a:rPr lang="en-US" altLang="zh-TW" sz="4000" b="1" dirty="0" smtClean="0"/>
              <a:t>:</a:t>
            </a:r>
            <a:r>
              <a:rPr lang="zh-TW" altLang="en-US" sz="4000" b="1" dirty="0" smtClean="0"/>
              <a:t> </a:t>
            </a:r>
            <a:r>
              <a:rPr lang="zh-TW" altLang="en-US" sz="3200" b="1" dirty="0" smtClean="0"/>
              <a:t>索引</a:t>
            </a:r>
            <a:r>
              <a:rPr lang="zh-TW" altLang="en-US" sz="3200" b="1" dirty="0"/>
              <a:t>定址類型錯誤 </a:t>
            </a:r>
            <a:endParaRPr lang="zh-TW" altLang="en-US" sz="4000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01459"/>
            <a:ext cx="9561251" cy="356574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1" y="2592280"/>
            <a:ext cx="3808521" cy="266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764" y="2319561"/>
            <a:ext cx="8767306" cy="453843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003830" y="5554614"/>
            <a:ext cx="1837678" cy="2602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61740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14966"/>
            <a:ext cx="7368467" cy="666270"/>
          </a:xfrm>
        </p:spPr>
        <p:txBody>
          <a:bodyPr>
            <a:normAutofit fontScale="90000"/>
          </a:bodyPr>
          <a:lstStyle/>
          <a:p>
            <a:r>
              <a:rPr lang="zh-TW" altLang="en-US" sz="4000" b="1" dirty="0"/>
              <a:t>錯誤</a:t>
            </a:r>
            <a:r>
              <a:rPr lang="zh-TW" altLang="en-US" sz="4000" b="1" dirty="0" smtClean="0"/>
              <a:t>的 </a:t>
            </a:r>
            <a:r>
              <a:rPr lang="en-US" altLang="zh-TW" sz="4000" b="1" dirty="0" smtClean="0"/>
              <a:t>Case</a:t>
            </a:r>
            <a:r>
              <a:rPr lang="zh-TW" altLang="en-US" sz="4000" b="1" dirty="0" smtClean="0"/>
              <a:t> </a:t>
            </a:r>
            <a:r>
              <a:rPr lang="en-US" altLang="zh-TW" sz="4000" b="1" dirty="0"/>
              <a:t>3</a:t>
            </a:r>
            <a:r>
              <a:rPr lang="zh-TW" altLang="en-US" sz="4000" b="1" dirty="0" smtClean="0"/>
              <a:t>  </a:t>
            </a:r>
            <a:r>
              <a:rPr lang="en-US" altLang="zh-TW" sz="4000" b="1" dirty="0" smtClean="0"/>
              <a:t>:</a:t>
            </a:r>
            <a:r>
              <a:rPr lang="zh-TW" altLang="en-US" sz="4000" b="1" dirty="0" smtClean="0"/>
              <a:t> 無法</a:t>
            </a:r>
            <a:r>
              <a:rPr lang="zh-TW" altLang="en-US" sz="4000" b="1" dirty="0"/>
              <a:t>找到 </a:t>
            </a:r>
            <a:r>
              <a:rPr lang="en-US" altLang="zh-TW" sz="4000" b="1" dirty="0"/>
              <a:t>Symbol</a:t>
            </a:r>
            <a:endParaRPr lang="zh-TW" altLang="en-US" sz="4000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34" y="1520024"/>
            <a:ext cx="10745131" cy="381795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98990" y="4403325"/>
            <a:ext cx="1695635" cy="266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218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79455"/>
            <a:ext cx="8158580" cy="808313"/>
          </a:xfrm>
        </p:spPr>
        <p:txBody>
          <a:bodyPr>
            <a:normAutofit fontScale="90000"/>
          </a:bodyPr>
          <a:lstStyle/>
          <a:p>
            <a:r>
              <a:rPr lang="zh-TW" altLang="en-US" sz="4000" b="1" dirty="0"/>
              <a:t>錯誤</a:t>
            </a:r>
            <a:r>
              <a:rPr lang="zh-TW" altLang="en-US" sz="4000" b="1" dirty="0" smtClean="0"/>
              <a:t>的 </a:t>
            </a:r>
            <a:r>
              <a:rPr lang="en-US" altLang="zh-TW" sz="4000" b="1" dirty="0" smtClean="0"/>
              <a:t>Case</a:t>
            </a:r>
            <a:r>
              <a:rPr lang="zh-TW" altLang="en-US" sz="4000" b="1" dirty="0" smtClean="0"/>
              <a:t> </a:t>
            </a:r>
            <a:r>
              <a:rPr lang="en-US" altLang="zh-TW" sz="4000" b="1" dirty="0"/>
              <a:t>4</a:t>
            </a:r>
            <a:r>
              <a:rPr lang="zh-TW" altLang="en-US" sz="4000" b="1" dirty="0" smtClean="0"/>
              <a:t>  </a:t>
            </a:r>
            <a:r>
              <a:rPr lang="en-US" altLang="zh-TW" sz="4000" b="1" dirty="0" smtClean="0"/>
              <a:t>:</a:t>
            </a:r>
            <a:r>
              <a:rPr lang="zh-TW" altLang="en-US" sz="4000" b="1" dirty="0"/>
              <a:t> </a:t>
            </a:r>
            <a:r>
              <a:rPr lang="zh-TW" altLang="en-US" sz="4000" b="1" dirty="0" smtClean="0"/>
              <a:t>重複定義</a:t>
            </a:r>
            <a:r>
              <a:rPr lang="zh-TW" altLang="en-US" b="1" dirty="0" smtClean="0"/>
              <a:t> </a:t>
            </a:r>
            <a:r>
              <a:rPr lang="en-US" altLang="zh-TW" b="1" dirty="0"/>
              <a:t>Symbol</a:t>
            </a:r>
            <a:r>
              <a:rPr lang="en-US" altLang="zh-TW" sz="2700" b="1" dirty="0"/>
              <a:t/>
            </a:r>
            <a:br>
              <a:rPr lang="en-US" altLang="zh-TW" sz="2700" b="1" dirty="0"/>
            </a:br>
            <a:endParaRPr lang="zh-TW" altLang="en-US" sz="4000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985" y="887768"/>
            <a:ext cx="9647994" cy="583335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686757" y="4092606"/>
            <a:ext cx="1669002" cy="2485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568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" y="132720"/>
            <a:ext cx="9108489" cy="808313"/>
          </a:xfrm>
        </p:spPr>
        <p:txBody>
          <a:bodyPr>
            <a:normAutofit fontScale="90000"/>
          </a:bodyPr>
          <a:lstStyle/>
          <a:p>
            <a:r>
              <a:rPr lang="zh-TW" altLang="en-US" sz="4000" b="1" dirty="0"/>
              <a:t>錯誤</a:t>
            </a:r>
            <a:r>
              <a:rPr lang="zh-TW" altLang="en-US" sz="4000" b="1" dirty="0" smtClean="0"/>
              <a:t>的 </a:t>
            </a:r>
            <a:r>
              <a:rPr lang="en-US" altLang="zh-TW" sz="4000" b="1" dirty="0" smtClean="0"/>
              <a:t>Case</a:t>
            </a:r>
            <a:r>
              <a:rPr lang="zh-TW" altLang="en-US" sz="4000" b="1" dirty="0" smtClean="0"/>
              <a:t> </a:t>
            </a:r>
            <a:r>
              <a:rPr lang="en-US" altLang="zh-TW" sz="4000" b="1" dirty="0"/>
              <a:t>5</a:t>
            </a:r>
            <a:r>
              <a:rPr lang="zh-TW" altLang="en-US" sz="4000" b="1" dirty="0" smtClean="0"/>
              <a:t>  </a:t>
            </a:r>
            <a:r>
              <a:rPr lang="en-US" altLang="zh-TW" sz="4000" b="1" dirty="0" smtClean="0"/>
              <a:t>:</a:t>
            </a:r>
            <a:r>
              <a:rPr lang="zh-TW" altLang="en-US" sz="4000" b="1" dirty="0" smtClean="0"/>
              <a:t> 程式</a:t>
            </a:r>
            <a:r>
              <a:rPr lang="zh-TW" altLang="en-US" sz="4000" b="1" dirty="0"/>
              <a:t>需要有 </a:t>
            </a:r>
            <a:r>
              <a:rPr lang="en-US" altLang="zh-TW" sz="4000" b="1" dirty="0"/>
              <a:t>END </a:t>
            </a:r>
            <a:r>
              <a:rPr lang="zh-TW" altLang="en-US" sz="4000" b="1" dirty="0"/>
              <a:t>來</a:t>
            </a:r>
            <a:r>
              <a:rPr lang="zh-TW" altLang="en-US" sz="4000" b="1" dirty="0" smtClean="0"/>
              <a:t>結尾</a:t>
            </a:r>
            <a:r>
              <a:rPr lang="en-US" altLang="zh-TW" sz="3100" b="1" dirty="0"/>
              <a:t/>
            </a:r>
            <a:br>
              <a:rPr lang="en-US" altLang="zh-TW" sz="3100" b="1" dirty="0"/>
            </a:br>
            <a:endParaRPr lang="zh-TW" altLang="en-US" sz="4000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94" y="1196146"/>
            <a:ext cx="11217612" cy="446570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87194" y="4376691"/>
            <a:ext cx="1669002" cy="2485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170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32720"/>
            <a:ext cx="9827582" cy="808313"/>
          </a:xfrm>
        </p:spPr>
        <p:txBody>
          <a:bodyPr>
            <a:normAutofit fontScale="90000"/>
          </a:bodyPr>
          <a:lstStyle/>
          <a:p>
            <a:r>
              <a:rPr lang="zh-TW" altLang="en-US" sz="4000" b="1" dirty="0"/>
              <a:t>錯誤</a:t>
            </a:r>
            <a:r>
              <a:rPr lang="zh-TW" altLang="en-US" sz="4000" b="1" dirty="0" smtClean="0"/>
              <a:t>的 </a:t>
            </a:r>
            <a:r>
              <a:rPr lang="en-US" altLang="zh-TW" sz="4000" b="1" dirty="0" smtClean="0"/>
              <a:t>Case</a:t>
            </a:r>
            <a:r>
              <a:rPr lang="zh-TW" altLang="en-US" sz="4000" b="1" dirty="0" smtClean="0"/>
              <a:t> </a:t>
            </a:r>
            <a:r>
              <a:rPr lang="en-US" altLang="zh-TW" sz="4000" b="1" dirty="0" smtClean="0"/>
              <a:t>6</a:t>
            </a:r>
            <a:r>
              <a:rPr lang="zh-TW" altLang="en-US" sz="4000" b="1" dirty="0" smtClean="0"/>
              <a:t>  </a:t>
            </a:r>
            <a:r>
              <a:rPr lang="en-US" altLang="zh-TW" sz="4000" b="1" dirty="0" smtClean="0"/>
              <a:t>:</a:t>
            </a:r>
            <a:r>
              <a:rPr lang="zh-TW" altLang="en-US" sz="4000" b="1" dirty="0" smtClean="0"/>
              <a:t> 程式碼</a:t>
            </a:r>
            <a:r>
              <a:rPr lang="zh-TW" altLang="en-US" sz="4000" b="1" dirty="0"/>
              <a:t>無法化成三欄式</a:t>
            </a:r>
            <a:br>
              <a:rPr lang="zh-TW" altLang="en-US" sz="4000" b="1" dirty="0"/>
            </a:br>
            <a:r>
              <a:rPr lang="en-US" altLang="zh-TW" sz="3100" b="1" dirty="0"/>
              <a:t/>
            </a:r>
            <a:br>
              <a:rPr lang="en-US" altLang="zh-TW" sz="3100" b="1" dirty="0"/>
            </a:br>
            <a:endParaRPr lang="zh-TW" altLang="en-US" sz="4000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40" y="2296547"/>
            <a:ext cx="11240474" cy="160795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94803" y="2920753"/>
            <a:ext cx="2663301" cy="2308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513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2" y="-71466"/>
            <a:ext cx="8877671" cy="808313"/>
          </a:xfrm>
        </p:spPr>
        <p:txBody>
          <a:bodyPr>
            <a:normAutofit fontScale="90000"/>
          </a:bodyPr>
          <a:lstStyle/>
          <a:p>
            <a:r>
              <a:rPr lang="zh-TW" altLang="en-US" sz="4000" b="1" dirty="0"/>
              <a:t>錯誤</a:t>
            </a:r>
            <a:r>
              <a:rPr lang="zh-TW" altLang="en-US" sz="4000" b="1" dirty="0" smtClean="0"/>
              <a:t>的 </a:t>
            </a:r>
            <a:r>
              <a:rPr lang="en-US" altLang="zh-TW" sz="4000" b="1" dirty="0" smtClean="0"/>
              <a:t>Case</a:t>
            </a:r>
            <a:r>
              <a:rPr lang="zh-TW" altLang="en-US" sz="4000" b="1" dirty="0" smtClean="0"/>
              <a:t> </a:t>
            </a:r>
            <a:r>
              <a:rPr lang="en-US" altLang="zh-TW" sz="4000" b="1" dirty="0" smtClean="0"/>
              <a:t>7</a:t>
            </a:r>
            <a:r>
              <a:rPr lang="zh-TW" altLang="en-US" sz="4000" b="1" dirty="0" smtClean="0"/>
              <a:t>  </a:t>
            </a:r>
            <a:r>
              <a:rPr lang="en-US" altLang="zh-TW" sz="4000" b="1" dirty="0" smtClean="0"/>
              <a:t>:</a:t>
            </a:r>
            <a:r>
              <a:rPr lang="zh-TW" altLang="en-US" sz="4000" b="1" dirty="0" smtClean="0"/>
              <a:t> </a:t>
            </a:r>
            <a:r>
              <a:rPr lang="en-US" altLang="zh-TW" sz="4000" b="1" dirty="0" smtClean="0"/>
              <a:t/>
            </a:r>
            <a:br>
              <a:rPr lang="en-US" altLang="zh-TW" sz="4000" b="1" dirty="0" smtClean="0"/>
            </a:br>
            <a:r>
              <a:rPr lang="en-US" altLang="zh-TW" sz="4000" b="1" dirty="0" smtClean="0"/>
              <a:t>RESW,RESB </a:t>
            </a:r>
            <a:r>
              <a:rPr lang="zh-TW" altLang="en-US" sz="4000" b="1" dirty="0"/>
              <a:t>只能搭配十進位數字</a:t>
            </a:r>
            <a:br>
              <a:rPr lang="zh-TW" altLang="en-US" sz="4000" b="1" dirty="0"/>
            </a:br>
            <a:endParaRPr lang="zh-TW" altLang="en-US" sz="4000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94" y="1505608"/>
            <a:ext cx="10348857" cy="445046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269507" y="3355759"/>
            <a:ext cx="2672178" cy="5592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585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2" y="-71466"/>
            <a:ext cx="8877671" cy="808313"/>
          </a:xfrm>
        </p:spPr>
        <p:txBody>
          <a:bodyPr>
            <a:normAutofit fontScale="90000"/>
          </a:bodyPr>
          <a:lstStyle/>
          <a:p>
            <a:r>
              <a:rPr lang="zh-TW" altLang="en-US" sz="4000" b="1" dirty="0"/>
              <a:t>錯誤</a:t>
            </a:r>
            <a:r>
              <a:rPr lang="zh-TW" altLang="en-US" sz="4000" b="1" dirty="0" smtClean="0"/>
              <a:t>的 </a:t>
            </a:r>
            <a:r>
              <a:rPr lang="en-US" altLang="zh-TW" sz="4000" b="1" dirty="0" smtClean="0"/>
              <a:t>Case</a:t>
            </a:r>
            <a:r>
              <a:rPr lang="zh-TW" altLang="en-US" sz="4000" b="1" dirty="0" smtClean="0"/>
              <a:t> </a:t>
            </a:r>
            <a:r>
              <a:rPr lang="en-US" altLang="zh-TW" sz="4000" b="1" dirty="0"/>
              <a:t>8</a:t>
            </a:r>
            <a:r>
              <a:rPr lang="zh-TW" altLang="en-US" sz="4000" b="1" dirty="0" smtClean="0"/>
              <a:t>  </a:t>
            </a:r>
            <a:r>
              <a:rPr lang="en-US" altLang="zh-TW" sz="4000" b="1" dirty="0" smtClean="0"/>
              <a:t>:</a:t>
            </a:r>
            <a:r>
              <a:rPr lang="zh-TW" altLang="en-US" sz="4000" b="1" dirty="0" smtClean="0"/>
              <a:t> </a:t>
            </a:r>
            <a:r>
              <a:rPr lang="en-US" altLang="zh-TW" sz="4000" b="1" dirty="0" smtClean="0"/>
              <a:t/>
            </a:r>
            <a:br>
              <a:rPr lang="en-US" altLang="zh-TW" sz="4000" b="1" dirty="0" smtClean="0"/>
            </a:br>
            <a:r>
              <a:rPr lang="zh-TW" altLang="en-US" sz="4000" b="1" dirty="0" smtClean="0"/>
              <a:t>       程式</a:t>
            </a:r>
            <a:r>
              <a:rPr lang="zh-TW" altLang="en-US" sz="4000" b="1" dirty="0"/>
              <a:t>名稱最多只能寫 </a:t>
            </a:r>
            <a:r>
              <a:rPr lang="en-US" altLang="zh-TW" sz="4000" b="1" dirty="0"/>
              <a:t>6 </a:t>
            </a:r>
            <a:r>
              <a:rPr lang="zh-TW" altLang="en-US" sz="4000" b="1" dirty="0"/>
              <a:t>個字元</a:t>
            </a:r>
            <a:br>
              <a:rPr lang="zh-TW" altLang="en-US" sz="4000" b="1" dirty="0"/>
            </a:br>
            <a:r>
              <a:rPr lang="zh-TW" altLang="en-US" sz="4000" b="1" dirty="0"/>
              <a:t/>
            </a:r>
            <a:br>
              <a:rPr lang="zh-TW" altLang="en-US" sz="4000" b="1" dirty="0"/>
            </a:br>
            <a:endParaRPr lang="zh-TW" altLang="en-US" sz="4000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616" y="1091952"/>
            <a:ext cx="9475241" cy="592614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740022" y="2086253"/>
            <a:ext cx="1695635" cy="2396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753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-71466"/>
            <a:ext cx="3932808" cy="1704957"/>
          </a:xfrm>
        </p:spPr>
        <p:txBody>
          <a:bodyPr>
            <a:normAutofit fontScale="90000"/>
          </a:bodyPr>
          <a:lstStyle/>
          <a:p>
            <a:r>
              <a:rPr lang="zh-TW" altLang="en-US" sz="4000" b="1" dirty="0"/>
              <a:t>錯誤</a:t>
            </a:r>
            <a:r>
              <a:rPr lang="zh-TW" altLang="en-US" sz="4000" b="1" dirty="0" smtClean="0"/>
              <a:t>的 </a:t>
            </a:r>
            <a:r>
              <a:rPr lang="en-US" altLang="zh-TW" sz="4000" b="1" dirty="0" smtClean="0"/>
              <a:t>Case</a:t>
            </a:r>
            <a:r>
              <a:rPr lang="zh-TW" altLang="en-US" sz="4000" b="1" dirty="0" smtClean="0"/>
              <a:t> </a:t>
            </a:r>
            <a:r>
              <a:rPr lang="en-US" altLang="zh-TW" sz="4000" b="1" dirty="0"/>
              <a:t>9</a:t>
            </a:r>
            <a:r>
              <a:rPr lang="zh-TW" altLang="en-US" sz="4000" b="1" dirty="0" smtClean="0"/>
              <a:t>  </a:t>
            </a:r>
            <a:r>
              <a:rPr lang="en-US" altLang="zh-TW" sz="4000" b="1" dirty="0" smtClean="0"/>
              <a:t>:</a:t>
            </a:r>
            <a:r>
              <a:rPr lang="zh-TW" altLang="en-US" sz="4000" b="1" dirty="0" smtClean="0"/>
              <a:t> </a:t>
            </a:r>
            <a:r>
              <a:rPr lang="en-US" altLang="zh-TW" sz="4000" b="1" dirty="0" smtClean="0"/>
              <a:t/>
            </a:r>
            <a:br>
              <a:rPr lang="en-US" altLang="zh-TW" sz="4000" b="1" dirty="0" smtClean="0"/>
            </a:br>
            <a:r>
              <a:rPr lang="en-US" altLang="zh-TW" sz="3100" b="1" dirty="0" smtClean="0"/>
              <a:t>START </a:t>
            </a:r>
            <a:r>
              <a:rPr lang="zh-TW" altLang="en-US" sz="3100" b="1" dirty="0"/>
              <a:t>只能接十六進位數字</a:t>
            </a:r>
            <a:r>
              <a:rPr lang="en-US" altLang="zh-TW" sz="3100" b="1" dirty="0"/>
              <a:t>(</a:t>
            </a:r>
            <a:r>
              <a:rPr lang="zh-TW" altLang="en-US" sz="3100" b="1" dirty="0"/>
              <a:t>記憶體位置</a:t>
            </a:r>
            <a:r>
              <a:rPr lang="en-US" altLang="zh-TW" sz="3100" b="1" dirty="0"/>
              <a:t>)</a:t>
            </a:r>
            <a:br>
              <a:rPr lang="en-US" altLang="zh-TW" sz="3100" b="1" dirty="0"/>
            </a:br>
            <a:endParaRPr lang="zh-TW" altLang="en-US" sz="4000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259" y="952427"/>
            <a:ext cx="9305741" cy="599930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321812" y="2339976"/>
            <a:ext cx="418864" cy="1812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243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85786" y="3095347"/>
            <a:ext cx="8718841" cy="1041647"/>
          </a:xfrm>
        </p:spPr>
        <p:txBody>
          <a:bodyPr>
            <a:noAutofit/>
          </a:bodyPr>
          <a:lstStyle/>
          <a:p>
            <a:pPr algn="ctr"/>
            <a:r>
              <a:rPr lang="zh-TW" altLang="en-US" sz="6000" b="1" dirty="0"/>
              <a:t>二、資料結構與演算法</a:t>
            </a:r>
          </a:p>
        </p:txBody>
      </p:sp>
    </p:spTree>
    <p:extLst>
      <p:ext uri="{BB962C8B-B14F-4D97-AF65-F5344CB8AC3E}">
        <p14:creationId xmlns:p14="http://schemas.microsoft.com/office/powerpoint/2010/main" val="21721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0718" y="239252"/>
            <a:ext cx="9170633" cy="659907"/>
          </a:xfrm>
        </p:spPr>
        <p:txBody>
          <a:bodyPr>
            <a:normAutofit fontScale="90000"/>
          </a:bodyPr>
          <a:lstStyle/>
          <a:p>
            <a:r>
              <a:rPr lang="zh-TW" altLang="en-US" sz="4000" b="1" dirty="0"/>
              <a:t>錯誤</a:t>
            </a:r>
            <a:r>
              <a:rPr lang="zh-TW" altLang="en-US" sz="4000" b="1" dirty="0" smtClean="0"/>
              <a:t>的 </a:t>
            </a:r>
            <a:r>
              <a:rPr lang="en-US" altLang="zh-TW" sz="4000" b="1" dirty="0" smtClean="0"/>
              <a:t>Case</a:t>
            </a:r>
            <a:r>
              <a:rPr lang="zh-TW" altLang="en-US" sz="4000" b="1" dirty="0" smtClean="0"/>
              <a:t> </a:t>
            </a:r>
            <a:r>
              <a:rPr lang="en-US" altLang="zh-TW" sz="4000" b="1" dirty="0" smtClean="0"/>
              <a:t>10</a:t>
            </a:r>
            <a:r>
              <a:rPr lang="zh-TW" altLang="en-US" sz="4000" b="1" dirty="0" smtClean="0"/>
              <a:t>  </a:t>
            </a:r>
            <a:r>
              <a:rPr lang="en-US" altLang="zh-TW" sz="4000" b="1" dirty="0" smtClean="0"/>
              <a:t>:</a:t>
            </a:r>
            <a:r>
              <a:rPr lang="zh-TW" altLang="en-US" sz="4000" b="1" dirty="0" smtClean="0"/>
              <a:t> </a:t>
            </a:r>
            <a:r>
              <a:rPr lang="en-US" altLang="zh-TW" sz="4000" b="1" dirty="0" smtClean="0"/>
              <a:t/>
            </a:r>
            <a:br>
              <a:rPr lang="en-US" altLang="zh-TW" sz="4000" b="1" dirty="0" smtClean="0"/>
            </a:br>
            <a:r>
              <a:rPr lang="en-US" altLang="zh-TW" sz="3100" b="1" dirty="0" smtClean="0"/>
              <a:t>Symbol </a:t>
            </a:r>
            <a:r>
              <a:rPr lang="zh-TW" altLang="en-US" sz="3100" b="1" dirty="0"/>
              <a:t>不能</a:t>
            </a:r>
            <a:r>
              <a:rPr lang="zh-TW" altLang="en-US" sz="3100" b="1" dirty="0" smtClean="0"/>
              <a:t>與保留字</a:t>
            </a:r>
            <a:r>
              <a:rPr lang="en-US" altLang="zh-TW" sz="3100" b="1" dirty="0" smtClean="0"/>
              <a:t>(Mnemonic</a:t>
            </a:r>
            <a:r>
              <a:rPr lang="zh-TW" altLang="en-US" sz="3100" b="1" dirty="0" smtClean="0"/>
              <a:t>、虛指令</a:t>
            </a:r>
            <a:r>
              <a:rPr lang="en-US" altLang="zh-TW" sz="3100" b="1" dirty="0" smtClean="0"/>
              <a:t>)</a:t>
            </a:r>
            <a:r>
              <a:rPr lang="zh-TW" altLang="en-US" sz="3100" b="1" dirty="0" smtClean="0"/>
              <a:t>撞</a:t>
            </a:r>
            <a:r>
              <a:rPr lang="zh-TW" altLang="en-US" sz="3100" b="1" dirty="0"/>
              <a:t>名</a:t>
            </a:r>
            <a:br>
              <a:rPr lang="zh-TW" altLang="en-US" sz="3100" b="1" dirty="0"/>
            </a:br>
            <a:r>
              <a:rPr lang="en-US" altLang="zh-TW" sz="3100" b="1" dirty="0"/>
              <a:t/>
            </a:r>
            <a:br>
              <a:rPr lang="en-US" altLang="zh-TW" sz="3100" b="1" dirty="0"/>
            </a:br>
            <a:endParaRPr lang="zh-TW" altLang="en-US" sz="4000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03" y="1676248"/>
            <a:ext cx="10546994" cy="350550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330037" y="4337451"/>
            <a:ext cx="1342142" cy="2611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698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0718" y="239252"/>
            <a:ext cx="8975325" cy="659907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sz="4000" b="1" dirty="0"/>
              <a:t>錯誤</a:t>
            </a:r>
            <a:r>
              <a:rPr lang="zh-TW" altLang="en-US" sz="4000" b="1" dirty="0" smtClean="0"/>
              <a:t>的 </a:t>
            </a:r>
            <a:r>
              <a:rPr lang="en-US" altLang="zh-TW" sz="4000" b="1" dirty="0" smtClean="0"/>
              <a:t>Case</a:t>
            </a:r>
            <a:r>
              <a:rPr lang="zh-TW" altLang="en-US" sz="4000" b="1" dirty="0" smtClean="0"/>
              <a:t> </a:t>
            </a:r>
            <a:r>
              <a:rPr lang="en-US" altLang="zh-TW" sz="4000" b="1" dirty="0" smtClean="0"/>
              <a:t>11</a:t>
            </a:r>
            <a:r>
              <a:rPr lang="zh-TW" altLang="en-US" sz="4000" b="1" dirty="0" smtClean="0"/>
              <a:t>  </a:t>
            </a:r>
            <a:r>
              <a:rPr lang="en-US" altLang="zh-TW" sz="4000" b="1" dirty="0" smtClean="0"/>
              <a:t>:</a:t>
            </a:r>
            <a:r>
              <a:rPr lang="zh-TW" altLang="en-US" sz="4000" b="1" dirty="0" smtClean="0"/>
              <a:t> </a:t>
            </a:r>
            <a:r>
              <a:rPr lang="en-US" altLang="zh-TW" sz="3100" b="1" dirty="0"/>
              <a:t>Symbol </a:t>
            </a:r>
            <a:r>
              <a:rPr lang="zh-TW" altLang="en-US" sz="3100" b="1" dirty="0"/>
              <a:t>不能與 </a:t>
            </a:r>
            <a:r>
              <a:rPr lang="en-US" altLang="zh-TW" sz="3100" b="1" dirty="0"/>
              <a:t>Operand </a:t>
            </a:r>
            <a:r>
              <a:rPr lang="zh-TW" altLang="en-US" sz="3100" b="1" dirty="0"/>
              <a:t>撞名</a:t>
            </a:r>
            <a:br>
              <a:rPr lang="zh-TW" altLang="en-US" sz="3100" b="1" dirty="0"/>
            </a:br>
            <a:r>
              <a:rPr lang="en-US" altLang="zh-TW" sz="3100" b="1" dirty="0"/>
              <a:t/>
            </a:r>
            <a:br>
              <a:rPr lang="en-US" altLang="zh-TW" sz="3100" b="1" dirty="0"/>
            </a:br>
            <a:endParaRPr lang="zh-TW" altLang="en-US" sz="4000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175" y="1573369"/>
            <a:ext cx="10493649" cy="371126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296139" y="3506680"/>
            <a:ext cx="1953088" cy="204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501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0718" y="239252"/>
            <a:ext cx="8602463" cy="659907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sz="4000" b="1" dirty="0"/>
              <a:t>錯誤</a:t>
            </a:r>
            <a:r>
              <a:rPr lang="zh-TW" altLang="en-US" sz="4000" b="1" dirty="0" smtClean="0"/>
              <a:t>的 </a:t>
            </a:r>
            <a:r>
              <a:rPr lang="en-US" altLang="zh-TW" sz="4000" b="1" dirty="0" smtClean="0"/>
              <a:t>Case</a:t>
            </a:r>
            <a:r>
              <a:rPr lang="zh-TW" altLang="en-US" sz="4000" b="1" dirty="0" smtClean="0"/>
              <a:t> </a:t>
            </a:r>
            <a:r>
              <a:rPr lang="en-US" altLang="zh-TW" sz="4000" b="1" dirty="0" smtClean="0"/>
              <a:t>12</a:t>
            </a:r>
            <a:r>
              <a:rPr lang="zh-TW" altLang="en-US" sz="4000" b="1" dirty="0" smtClean="0"/>
              <a:t>  </a:t>
            </a:r>
            <a:r>
              <a:rPr lang="en-US" altLang="zh-TW" sz="4000" b="1" dirty="0" smtClean="0"/>
              <a:t>:</a:t>
            </a:r>
            <a:r>
              <a:rPr lang="zh-TW" altLang="en-US" sz="4000" b="1" dirty="0" smtClean="0"/>
              <a:t> </a:t>
            </a:r>
            <a:r>
              <a:rPr lang="en-US" altLang="zh-TW" sz="3100" b="1" dirty="0"/>
              <a:t>RSUB </a:t>
            </a:r>
            <a:r>
              <a:rPr lang="zh-TW" altLang="en-US" sz="3100" b="1" dirty="0"/>
              <a:t>不能有 </a:t>
            </a:r>
            <a:r>
              <a:rPr lang="en-US" altLang="zh-TW" sz="3100" b="1" dirty="0"/>
              <a:t>Operand</a:t>
            </a:r>
            <a:r>
              <a:rPr lang="zh-TW" altLang="en-US" sz="3100" b="1" dirty="0"/>
              <a:t/>
            </a:r>
            <a:br>
              <a:rPr lang="zh-TW" altLang="en-US" sz="3100" b="1" dirty="0"/>
            </a:br>
            <a:r>
              <a:rPr lang="en-US" altLang="zh-TW" sz="3100" b="1" dirty="0"/>
              <a:t/>
            </a:r>
            <a:br>
              <a:rPr lang="en-US" altLang="zh-TW" sz="3100" b="1" dirty="0"/>
            </a:br>
            <a:endParaRPr lang="zh-TW" altLang="en-US" sz="4000" b="1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7" y="1996963"/>
            <a:ext cx="10592718" cy="24995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33457" y="3644992"/>
            <a:ext cx="2203277" cy="2523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21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0718" y="239252"/>
            <a:ext cx="8602463" cy="659907"/>
          </a:xfrm>
        </p:spPr>
        <p:txBody>
          <a:bodyPr>
            <a:normAutofit fontScale="90000"/>
          </a:bodyPr>
          <a:lstStyle/>
          <a:p>
            <a:r>
              <a:rPr lang="zh-TW" altLang="en-US" sz="4000" b="1" dirty="0"/>
              <a:t>錯誤</a:t>
            </a:r>
            <a:r>
              <a:rPr lang="zh-TW" altLang="en-US" sz="4000" b="1" dirty="0" smtClean="0"/>
              <a:t>的 </a:t>
            </a:r>
            <a:r>
              <a:rPr lang="en-US" altLang="zh-TW" sz="4000" b="1" dirty="0" smtClean="0"/>
              <a:t>Case</a:t>
            </a:r>
            <a:r>
              <a:rPr lang="zh-TW" altLang="en-US" sz="4000" b="1" dirty="0" smtClean="0"/>
              <a:t> </a:t>
            </a:r>
            <a:r>
              <a:rPr lang="en-US" altLang="zh-TW" sz="4000" b="1" dirty="0" smtClean="0"/>
              <a:t>13</a:t>
            </a:r>
            <a:r>
              <a:rPr lang="zh-TW" altLang="en-US" sz="4000" b="1" dirty="0" smtClean="0"/>
              <a:t>  </a:t>
            </a:r>
            <a:r>
              <a:rPr lang="en-US" altLang="zh-TW" sz="4000" b="1" dirty="0" smtClean="0"/>
              <a:t>:</a:t>
            </a:r>
            <a:r>
              <a:rPr lang="zh-TW" altLang="en-US" sz="4000" b="1" dirty="0" smtClean="0"/>
              <a:t> </a:t>
            </a:r>
            <a:r>
              <a:rPr lang="en-US" altLang="zh-TW" sz="4000" b="1" dirty="0"/>
              <a:t>BYTE </a:t>
            </a:r>
            <a:r>
              <a:rPr lang="zh-TW" altLang="en-US" sz="4000" b="1" dirty="0"/>
              <a:t>格式有</a:t>
            </a:r>
            <a:r>
              <a:rPr lang="zh-TW" altLang="en-US" sz="4000" b="1" dirty="0" smtClean="0"/>
              <a:t>誤</a:t>
            </a:r>
            <a:r>
              <a:rPr lang="zh-TW" altLang="en-US" sz="4000" b="1" dirty="0"/>
              <a:t/>
            </a:r>
            <a:br>
              <a:rPr lang="zh-TW" altLang="en-US" sz="4000" b="1" dirty="0"/>
            </a:br>
            <a:r>
              <a:rPr lang="en-US" altLang="zh-TW" sz="3100" b="1" dirty="0"/>
              <a:t/>
            </a:r>
            <a:br>
              <a:rPr lang="en-US" altLang="zh-TW" sz="3100" b="1" dirty="0"/>
            </a:br>
            <a:endParaRPr lang="zh-TW" altLang="en-US" sz="4000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46" y="1391928"/>
            <a:ext cx="11179509" cy="210330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64781" y="2721714"/>
            <a:ext cx="2599856" cy="243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26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10472"/>
            <a:ext cx="11309060" cy="641659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0718" y="239252"/>
            <a:ext cx="8602463" cy="659907"/>
          </a:xfrm>
        </p:spPr>
        <p:txBody>
          <a:bodyPr>
            <a:normAutofit fontScale="90000"/>
          </a:bodyPr>
          <a:lstStyle/>
          <a:p>
            <a:r>
              <a:rPr lang="zh-TW" altLang="en-US" sz="4000" b="1" dirty="0"/>
              <a:t>錯誤</a:t>
            </a:r>
            <a:r>
              <a:rPr lang="zh-TW" altLang="en-US" sz="4000" b="1" dirty="0" smtClean="0"/>
              <a:t>的 </a:t>
            </a:r>
            <a:r>
              <a:rPr lang="en-US" altLang="zh-TW" sz="4000" b="1" dirty="0" smtClean="0"/>
              <a:t>Case</a:t>
            </a:r>
            <a:r>
              <a:rPr lang="zh-TW" altLang="en-US" sz="4000" b="1" dirty="0" smtClean="0"/>
              <a:t> </a:t>
            </a:r>
            <a:r>
              <a:rPr lang="en-US" altLang="zh-TW" sz="4000" b="1" dirty="0" smtClean="0"/>
              <a:t>14</a:t>
            </a:r>
            <a:r>
              <a:rPr lang="zh-TW" altLang="en-US" sz="4000" b="1" dirty="0" smtClean="0"/>
              <a:t>  </a:t>
            </a:r>
            <a:r>
              <a:rPr lang="en-US" altLang="zh-TW" sz="4000" b="1" dirty="0" smtClean="0"/>
              <a:t>:</a:t>
            </a:r>
            <a:r>
              <a:rPr lang="zh-TW" altLang="en-US" sz="4000" b="1" dirty="0" smtClean="0"/>
              <a:t> </a:t>
            </a:r>
            <a:r>
              <a:rPr lang="en-US" altLang="zh-TW" sz="3100" b="1" dirty="0" smtClean="0"/>
              <a:t>BYTE</a:t>
            </a:r>
            <a:r>
              <a:rPr lang="zh-TW" altLang="en-US" sz="3100" b="1" dirty="0" smtClean="0"/>
              <a:t> 型態</a:t>
            </a:r>
            <a:r>
              <a:rPr lang="zh-TW" altLang="en-US" sz="3100" b="1" dirty="0"/>
              <a:t>裡面不可沒</a:t>
            </a:r>
            <a:r>
              <a:rPr lang="zh-TW" altLang="en-US" sz="3100" b="1" dirty="0" smtClean="0"/>
              <a:t>內容</a:t>
            </a:r>
            <a:endParaRPr lang="zh-TW" altLang="en-US" sz="4000" b="1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9159"/>
            <a:ext cx="11886325" cy="331131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42672" y="5940345"/>
            <a:ext cx="2203277" cy="2523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519865" y="1970619"/>
            <a:ext cx="2711607" cy="2576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323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0718" y="239252"/>
            <a:ext cx="9206144" cy="659907"/>
          </a:xfrm>
        </p:spPr>
        <p:txBody>
          <a:bodyPr>
            <a:normAutofit fontScale="90000"/>
          </a:bodyPr>
          <a:lstStyle/>
          <a:p>
            <a:r>
              <a:rPr lang="zh-TW" altLang="en-US" sz="4000" b="1" dirty="0"/>
              <a:t>錯誤</a:t>
            </a:r>
            <a:r>
              <a:rPr lang="zh-TW" altLang="en-US" sz="4000" b="1" dirty="0" smtClean="0"/>
              <a:t>的 </a:t>
            </a:r>
            <a:r>
              <a:rPr lang="en-US" altLang="zh-TW" sz="4000" b="1" dirty="0" smtClean="0"/>
              <a:t>Case</a:t>
            </a:r>
            <a:r>
              <a:rPr lang="zh-TW" altLang="en-US" sz="4000" b="1" dirty="0" smtClean="0"/>
              <a:t> </a:t>
            </a:r>
            <a:r>
              <a:rPr lang="en-US" altLang="zh-TW" sz="4000" b="1" dirty="0" smtClean="0"/>
              <a:t>15</a:t>
            </a:r>
            <a:r>
              <a:rPr lang="zh-TW" altLang="en-US" sz="4000" b="1" dirty="0" smtClean="0"/>
              <a:t>  </a:t>
            </a:r>
            <a:r>
              <a:rPr lang="en-US" altLang="zh-TW" sz="4000" b="1" dirty="0" smtClean="0"/>
              <a:t>:</a:t>
            </a:r>
            <a:r>
              <a:rPr lang="zh-TW" altLang="en-US" sz="4000" b="1" dirty="0" smtClean="0"/>
              <a:t> </a:t>
            </a:r>
            <a:r>
              <a:rPr lang="en-US" altLang="zh-TW" sz="3100" b="1" dirty="0"/>
              <a:t>BYTE X </a:t>
            </a:r>
            <a:r>
              <a:rPr lang="zh-TW" altLang="en-US" sz="3100" b="1" dirty="0"/>
              <a:t>內容只能是十六進位數字</a:t>
            </a:r>
            <a:br>
              <a:rPr lang="zh-TW" altLang="en-US" sz="3100" b="1" dirty="0"/>
            </a:br>
            <a:r>
              <a:rPr lang="en-US" altLang="zh-TW" sz="3100" b="1" dirty="0"/>
              <a:t/>
            </a:r>
            <a:br>
              <a:rPr lang="en-US" altLang="zh-TW" sz="3100" b="1" dirty="0"/>
            </a:br>
            <a:endParaRPr lang="zh-TW" altLang="en-US" sz="4000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524" y="894906"/>
            <a:ext cx="9231616" cy="588435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208524" y="6432581"/>
            <a:ext cx="2203277" cy="2523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14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0718" y="239252"/>
            <a:ext cx="8602463" cy="659907"/>
          </a:xfrm>
        </p:spPr>
        <p:txBody>
          <a:bodyPr>
            <a:normAutofit fontScale="90000"/>
          </a:bodyPr>
          <a:lstStyle/>
          <a:p>
            <a:r>
              <a:rPr lang="zh-TW" altLang="en-US" sz="4000" b="1" dirty="0"/>
              <a:t>錯誤</a:t>
            </a:r>
            <a:r>
              <a:rPr lang="zh-TW" altLang="en-US" sz="4000" b="1" dirty="0" smtClean="0"/>
              <a:t>的 </a:t>
            </a:r>
            <a:r>
              <a:rPr lang="en-US" altLang="zh-TW" sz="4000" b="1" dirty="0" smtClean="0"/>
              <a:t>Case</a:t>
            </a:r>
            <a:r>
              <a:rPr lang="zh-TW" altLang="en-US" sz="4000" b="1" dirty="0" smtClean="0"/>
              <a:t> </a:t>
            </a:r>
            <a:r>
              <a:rPr lang="en-US" altLang="zh-TW" sz="4000" b="1" dirty="0" smtClean="0"/>
              <a:t>16</a:t>
            </a:r>
            <a:r>
              <a:rPr lang="zh-TW" altLang="en-US" sz="4000" b="1" dirty="0" smtClean="0"/>
              <a:t>  </a:t>
            </a:r>
            <a:r>
              <a:rPr lang="en-US" altLang="zh-TW" sz="4000" b="1" dirty="0" smtClean="0"/>
              <a:t>:</a:t>
            </a:r>
            <a:r>
              <a:rPr lang="zh-TW" altLang="en-US" sz="4000" b="1" dirty="0" smtClean="0"/>
              <a:t> </a:t>
            </a:r>
            <a:r>
              <a:rPr lang="en-US" altLang="zh-TW" sz="3100" b="1" dirty="0"/>
              <a:t>BYTE X </a:t>
            </a:r>
            <a:r>
              <a:rPr lang="zh-TW" altLang="en-US" sz="3100" b="1" dirty="0"/>
              <a:t>內容個數只能為</a:t>
            </a:r>
            <a:r>
              <a:rPr lang="zh-TW" altLang="en-US" sz="3100" b="1" dirty="0" smtClean="0"/>
              <a:t>偶數</a:t>
            </a:r>
            <a:endParaRPr lang="zh-TW" altLang="en-US" sz="4000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05" y="961938"/>
            <a:ext cx="9037721" cy="57705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676265" y="6405948"/>
            <a:ext cx="2203277" cy="2523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363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41598"/>
            <a:ext cx="9524861" cy="659907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sz="4000" b="1" dirty="0"/>
              <a:t>錯誤</a:t>
            </a:r>
            <a:r>
              <a:rPr lang="zh-TW" altLang="en-US" sz="4000" b="1" dirty="0" smtClean="0"/>
              <a:t>的 </a:t>
            </a:r>
            <a:r>
              <a:rPr lang="en-US" altLang="zh-TW" sz="4000" b="1" dirty="0" smtClean="0"/>
              <a:t>Case</a:t>
            </a:r>
            <a:r>
              <a:rPr lang="zh-TW" altLang="en-US" sz="4000" b="1" dirty="0" smtClean="0"/>
              <a:t> </a:t>
            </a:r>
            <a:r>
              <a:rPr lang="en-US" altLang="zh-TW" sz="4000" b="1" dirty="0" smtClean="0"/>
              <a:t>17</a:t>
            </a:r>
            <a:r>
              <a:rPr lang="zh-TW" altLang="en-US" sz="4000" b="1" dirty="0" smtClean="0"/>
              <a:t>  </a:t>
            </a:r>
            <a:r>
              <a:rPr lang="en-US" altLang="zh-TW" sz="4000" b="1" dirty="0" smtClean="0"/>
              <a:t>:</a:t>
            </a:r>
            <a:r>
              <a:rPr lang="zh-TW" altLang="en-US" sz="4000" b="1" dirty="0" smtClean="0"/>
              <a:t> </a:t>
            </a:r>
            <a:r>
              <a:rPr lang="en-US" altLang="zh-TW" sz="3100" b="1" dirty="0"/>
              <a:t>BYTE </a:t>
            </a:r>
            <a:r>
              <a:rPr lang="zh-TW" altLang="en-US" sz="3100" b="1" dirty="0" smtClean="0"/>
              <a:t>型態</a:t>
            </a:r>
            <a:r>
              <a:rPr lang="en-US" altLang="zh-TW" sz="3100" b="1" dirty="0" smtClean="0"/>
              <a:t>C</a:t>
            </a:r>
            <a:r>
              <a:rPr lang="zh-TW" altLang="en-US" sz="3100" b="1" dirty="0" smtClean="0"/>
              <a:t>格式內容長度限制</a:t>
            </a:r>
            <a:r>
              <a:rPr lang="en-US" altLang="zh-TW" sz="3100" b="1" dirty="0"/>
              <a:t/>
            </a:r>
            <a:br>
              <a:rPr lang="en-US" altLang="zh-TW" sz="3100" b="1" dirty="0"/>
            </a:br>
            <a:endParaRPr lang="zh-TW" altLang="en-US" sz="4000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444" y="801505"/>
            <a:ext cx="9098536" cy="572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19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840" y="1050583"/>
            <a:ext cx="9589040" cy="550434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06531" y="212620"/>
            <a:ext cx="9707880" cy="659907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sz="4000" b="1" dirty="0"/>
              <a:t>錯誤</a:t>
            </a:r>
            <a:r>
              <a:rPr lang="zh-TW" altLang="en-US" sz="4000" b="1" dirty="0" smtClean="0"/>
              <a:t>的 </a:t>
            </a:r>
            <a:r>
              <a:rPr lang="en-US" altLang="zh-TW" sz="4000" b="1" dirty="0" smtClean="0"/>
              <a:t>Case</a:t>
            </a:r>
            <a:r>
              <a:rPr lang="zh-TW" altLang="en-US" sz="4000" b="1" dirty="0" smtClean="0"/>
              <a:t> </a:t>
            </a:r>
            <a:r>
              <a:rPr lang="en-US" altLang="zh-TW" sz="4000" b="1" dirty="0" smtClean="0"/>
              <a:t>17</a:t>
            </a:r>
            <a:r>
              <a:rPr lang="zh-TW" altLang="en-US" sz="4000" b="1" dirty="0" smtClean="0"/>
              <a:t> </a:t>
            </a:r>
            <a:r>
              <a:rPr lang="en-US" altLang="zh-TW" sz="4000" b="1" dirty="0" smtClean="0"/>
              <a:t>(</a:t>
            </a:r>
            <a:r>
              <a:rPr lang="zh-TW" altLang="en-US" sz="4000" b="1" dirty="0" smtClean="0"/>
              <a:t>續</a:t>
            </a:r>
            <a:r>
              <a:rPr lang="en-US" altLang="zh-TW" sz="4000" b="1" dirty="0" smtClean="0"/>
              <a:t>)</a:t>
            </a:r>
            <a:r>
              <a:rPr lang="zh-TW" altLang="en-US" sz="4000" b="1" dirty="0" smtClean="0"/>
              <a:t>  </a:t>
            </a:r>
            <a:r>
              <a:rPr lang="en-US" altLang="zh-TW" sz="4000" b="1" dirty="0" smtClean="0"/>
              <a:t>:</a:t>
            </a:r>
            <a:r>
              <a:rPr lang="zh-TW" altLang="en-US" sz="4000" b="1" dirty="0" smtClean="0"/>
              <a:t> </a:t>
            </a:r>
            <a:r>
              <a:rPr lang="en-US" altLang="zh-TW" sz="3100" b="1" dirty="0"/>
              <a:t>BYTE </a:t>
            </a:r>
            <a:r>
              <a:rPr lang="zh-TW" altLang="en-US" sz="3100" b="1" dirty="0" smtClean="0"/>
              <a:t>型態</a:t>
            </a:r>
            <a:r>
              <a:rPr lang="en-US" altLang="zh-TW" sz="3100" b="1" dirty="0" smtClean="0"/>
              <a:t>X</a:t>
            </a:r>
            <a:r>
              <a:rPr lang="zh-TW" altLang="en-US" sz="3100" b="1" dirty="0" smtClean="0"/>
              <a:t>格式內容長度限制</a:t>
            </a:r>
            <a:r>
              <a:rPr lang="en-US" altLang="zh-TW" sz="3100" b="1" dirty="0"/>
              <a:t/>
            </a:r>
            <a:br>
              <a:rPr lang="en-US" altLang="zh-TW" sz="3100" b="1" dirty="0"/>
            </a:br>
            <a:endParaRPr lang="zh-TW" altLang="en-US" sz="4000" b="1" dirty="0"/>
          </a:p>
        </p:txBody>
      </p:sp>
      <p:sp>
        <p:nvSpPr>
          <p:cNvPr id="6" name="矩形 5"/>
          <p:cNvSpPr/>
          <p:nvPr/>
        </p:nvSpPr>
        <p:spPr>
          <a:xfrm>
            <a:off x="2697197" y="6219517"/>
            <a:ext cx="6011797" cy="2611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012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5209" y="159354"/>
            <a:ext cx="9707880" cy="659907"/>
          </a:xfrm>
        </p:spPr>
        <p:txBody>
          <a:bodyPr>
            <a:normAutofit fontScale="90000"/>
          </a:bodyPr>
          <a:lstStyle/>
          <a:p>
            <a:r>
              <a:rPr lang="zh-TW" altLang="en-US" sz="4000" b="1" dirty="0"/>
              <a:t>錯誤</a:t>
            </a:r>
            <a:r>
              <a:rPr lang="zh-TW" altLang="en-US" sz="4000" b="1" dirty="0" smtClean="0"/>
              <a:t>的 </a:t>
            </a:r>
            <a:r>
              <a:rPr lang="en-US" altLang="zh-TW" sz="4000" b="1" dirty="0" smtClean="0"/>
              <a:t>Case</a:t>
            </a:r>
            <a:r>
              <a:rPr lang="zh-TW" altLang="en-US" sz="4000" b="1" dirty="0" smtClean="0"/>
              <a:t> </a:t>
            </a:r>
            <a:r>
              <a:rPr lang="en-US" altLang="zh-TW" sz="4000" b="1" dirty="0" smtClean="0"/>
              <a:t>18</a:t>
            </a:r>
            <a:r>
              <a:rPr lang="zh-TW" altLang="en-US" sz="4000" b="1" dirty="0" smtClean="0"/>
              <a:t>  </a:t>
            </a:r>
            <a:r>
              <a:rPr lang="en-US" altLang="zh-TW" sz="4000" b="1" dirty="0" smtClean="0"/>
              <a:t>: </a:t>
            </a:r>
            <a:br>
              <a:rPr lang="en-US" altLang="zh-TW" sz="4000" b="1" dirty="0" smtClean="0"/>
            </a:br>
            <a:r>
              <a:rPr lang="zh-TW" altLang="en-US" sz="2700" b="1" dirty="0" smtClean="0"/>
              <a:t>表達</a:t>
            </a:r>
            <a:r>
              <a:rPr lang="zh-TW" altLang="en-US" sz="2700" b="1" dirty="0"/>
              <a:t>式只能有一個</a:t>
            </a:r>
            <a:r>
              <a:rPr lang="zh-TW" altLang="en-US" sz="2700" b="1" dirty="0" smtClean="0"/>
              <a:t>運算子</a:t>
            </a:r>
            <a:r>
              <a:rPr lang="en-US" altLang="zh-TW" sz="2700" b="1" dirty="0" smtClean="0"/>
              <a:t>(</a:t>
            </a:r>
            <a:r>
              <a:rPr lang="zh-TW" altLang="en-US" sz="2700" b="1" dirty="0"/>
              <a:t>超過一個會報錯</a:t>
            </a:r>
            <a:r>
              <a:rPr lang="en-US" altLang="zh-TW" sz="2700" b="1" dirty="0" smtClean="0"/>
              <a:t>)</a:t>
            </a:r>
            <a:endParaRPr lang="zh-TW" altLang="en-US" sz="4000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467" y="1757285"/>
            <a:ext cx="9960203" cy="368077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29467" y="2588551"/>
            <a:ext cx="6011797" cy="2611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85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15518"/>
          </a:xfrm>
        </p:spPr>
        <p:txBody>
          <a:bodyPr>
            <a:normAutofit fontScale="90000"/>
          </a:bodyPr>
          <a:lstStyle/>
          <a:p>
            <a:r>
              <a:rPr lang="en-US" altLang="zh-TW" b="1" dirty="0" smtClean="0"/>
              <a:t>2-1 </a:t>
            </a:r>
            <a:r>
              <a:rPr lang="zh-TW" altLang="en-US" b="1" dirty="0" smtClean="0"/>
              <a:t>資料結構 </a:t>
            </a:r>
            <a:r>
              <a:rPr lang="en-US" altLang="zh-TW" b="1" dirty="0" smtClean="0"/>
              <a:t>Attribute</a:t>
            </a:r>
            <a:endParaRPr lang="zh-TW" altLang="en-US" b="1" dirty="0"/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854886" y="1225118"/>
            <a:ext cx="11272011" cy="5632882"/>
          </a:xfrm>
        </p:spPr>
        <p:txBody>
          <a:bodyPr>
            <a:normAutofit lnSpcReduction="10000"/>
          </a:bodyPr>
          <a:lstStyle/>
          <a:p>
            <a:r>
              <a:rPr lang="en-US" altLang="zh-TW" sz="2800" dirty="0" smtClean="0"/>
              <a:t>Assembler </a:t>
            </a:r>
            <a:r>
              <a:rPr lang="zh-TW" altLang="en-US" sz="2800" dirty="0"/>
              <a:t>類別</a:t>
            </a:r>
            <a:endParaRPr lang="en-US" altLang="zh-TW" sz="2800" dirty="0" smtClean="0"/>
          </a:p>
          <a:p>
            <a:pPr marL="0" indent="0">
              <a:buNone/>
            </a:pPr>
            <a:r>
              <a:rPr lang="zh-TW" altLang="en-US" sz="2800" dirty="0" smtClean="0">
                <a:solidFill>
                  <a:srgbClr val="FF0000"/>
                </a:solidFill>
              </a:rPr>
              <a:t>    ▶ </a:t>
            </a:r>
            <a:r>
              <a:rPr lang="en-US" altLang="zh-TW" sz="2800" dirty="0" smtClean="0">
                <a:solidFill>
                  <a:srgbClr val="FF0000"/>
                </a:solidFill>
              </a:rPr>
              <a:t>Attribute </a:t>
            </a:r>
            <a:r>
              <a:rPr lang="zh-TW" altLang="en-US" sz="2800" dirty="0" smtClean="0">
                <a:solidFill>
                  <a:srgbClr val="FF0000"/>
                </a:solidFill>
              </a:rPr>
              <a:t>屬性</a:t>
            </a:r>
            <a:endParaRPr lang="en-US" altLang="zh-TW" sz="2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sz="2000" b="1" dirty="0" smtClean="0">
                <a:solidFill>
                  <a:schemeClr val="accent2">
                    <a:lumMod val="75000"/>
                  </a:schemeClr>
                </a:solidFill>
              </a:rPr>
              <a:t>         ▶ </a:t>
            </a:r>
            <a:r>
              <a:rPr lang="en-US" altLang="zh-TW" sz="2000" b="1" dirty="0" smtClean="0">
                <a:solidFill>
                  <a:schemeClr val="accent2">
                    <a:lumMod val="75000"/>
                  </a:schemeClr>
                </a:solidFill>
              </a:rPr>
              <a:t>__opcode </a:t>
            </a:r>
            <a:r>
              <a:rPr lang="zh-TW" altLang="en-US" sz="2000" b="1" dirty="0"/>
              <a:t> </a:t>
            </a:r>
            <a:r>
              <a:rPr lang="zh-TW" altLang="en-US" sz="2000" dirty="0" smtClean="0"/>
              <a:t>初始化為 </a:t>
            </a:r>
            <a:r>
              <a:rPr lang="en-US" altLang="zh-TW" sz="2000" b="1" dirty="0" smtClean="0">
                <a:solidFill>
                  <a:schemeClr val="accent3">
                    <a:lumMod val="75000"/>
                  </a:schemeClr>
                </a:solidFill>
              </a:rPr>
              <a:t>{}</a:t>
            </a:r>
            <a:r>
              <a:rPr lang="zh-TW" altLang="en-US" sz="2000" b="1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zh-TW" sz="2000" b="1" dirty="0" smtClean="0">
                <a:solidFill>
                  <a:schemeClr val="accent3">
                    <a:lumMod val="75000"/>
                  </a:schemeClr>
                </a:solidFill>
              </a:rPr>
              <a:t>(dictionary) </a:t>
            </a:r>
          </a:p>
          <a:p>
            <a:pPr marL="0" indent="0">
              <a:buNone/>
            </a:pPr>
            <a:r>
              <a:rPr lang="zh-TW" altLang="en-US" sz="2000" dirty="0"/>
              <a:t> </a:t>
            </a:r>
            <a:r>
              <a:rPr lang="zh-TW" altLang="en-US" sz="2000" dirty="0" smtClean="0"/>
              <a:t>             </a:t>
            </a:r>
            <a:r>
              <a:rPr lang="en-US" altLang="zh-TW" sz="2000" dirty="0" smtClean="0"/>
              <a:t>(</a:t>
            </a:r>
            <a:r>
              <a:rPr lang="zh-TW" altLang="en-US" sz="2000" dirty="0" smtClean="0"/>
              <a:t>用意</a:t>
            </a:r>
            <a:r>
              <a:rPr lang="en-US" altLang="zh-TW" sz="2000" dirty="0" smtClean="0"/>
              <a:t>)</a:t>
            </a:r>
            <a:r>
              <a:rPr lang="zh-TW" altLang="en-US" sz="2000" dirty="0" smtClean="0"/>
              <a:t> 儲存整個 </a:t>
            </a:r>
            <a:r>
              <a:rPr lang="en-US" altLang="zh-TW" sz="2000" dirty="0" smtClean="0"/>
              <a:t>Opcode table </a:t>
            </a:r>
            <a:r>
              <a:rPr lang="zh-TW" altLang="en-US" sz="2000" dirty="0" smtClean="0"/>
              <a:t>資訊</a:t>
            </a:r>
            <a:endParaRPr lang="en-US" altLang="zh-TW" sz="2000" dirty="0" smtClean="0"/>
          </a:p>
          <a:p>
            <a:pPr marL="0" indent="0">
              <a:buNone/>
            </a:pPr>
            <a:r>
              <a:rPr lang="zh-TW" altLang="en-US" sz="2000" dirty="0"/>
              <a:t> </a:t>
            </a:r>
            <a:r>
              <a:rPr lang="zh-TW" altLang="en-US" sz="2000" dirty="0" smtClean="0"/>
              <a:t>    </a:t>
            </a:r>
            <a:r>
              <a:rPr lang="en-US" altLang="zh-TW" sz="2000" dirty="0"/>
              <a:t> </a:t>
            </a:r>
            <a:r>
              <a:rPr lang="en-US" altLang="zh-TW" sz="2000" dirty="0" smtClean="0"/>
              <a:t>   </a:t>
            </a:r>
            <a:r>
              <a:rPr lang="zh-TW" altLang="en-US" sz="2000" b="1" dirty="0" smtClean="0">
                <a:solidFill>
                  <a:schemeClr val="accent2">
                    <a:lumMod val="75000"/>
                  </a:schemeClr>
                </a:solidFill>
              </a:rPr>
              <a:t>▶  </a:t>
            </a:r>
            <a:r>
              <a:rPr lang="en-US" altLang="zh-TW" sz="2000" b="1" dirty="0" smtClean="0">
                <a:solidFill>
                  <a:schemeClr val="accent2">
                    <a:lumMod val="75000"/>
                  </a:schemeClr>
                </a:solidFill>
              </a:rPr>
              <a:t>instruction </a:t>
            </a:r>
            <a:r>
              <a:rPr lang="zh-TW" altLang="en-US" sz="2000" dirty="0" smtClean="0"/>
              <a:t>初始化為 </a:t>
            </a:r>
            <a:r>
              <a:rPr lang="en-US" altLang="zh-TW" sz="2000" b="1" dirty="0" smtClean="0">
                <a:solidFill>
                  <a:schemeClr val="accent3">
                    <a:lumMod val="75000"/>
                  </a:schemeClr>
                </a:solidFill>
              </a:rPr>
              <a:t>[]</a:t>
            </a:r>
            <a:r>
              <a:rPr lang="zh-TW" altLang="en-US" sz="2000" b="1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zh-TW" sz="2000" b="1" dirty="0" smtClean="0">
                <a:solidFill>
                  <a:schemeClr val="accent3">
                    <a:lumMod val="75000"/>
                  </a:schemeClr>
                </a:solidFill>
              </a:rPr>
              <a:t>(list)</a:t>
            </a:r>
          </a:p>
          <a:p>
            <a:pPr marL="0" indent="0">
              <a:buNone/>
            </a:pPr>
            <a:r>
              <a:rPr lang="en-US" altLang="zh-TW" sz="2000" dirty="0" smtClean="0"/>
              <a:t>              (</a:t>
            </a:r>
            <a:r>
              <a:rPr lang="zh-TW" altLang="en-US" sz="2000" dirty="0" smtClean="0"/>
              <a:t>用意</a:t>
            </a:r>
            <a:r>
              <a:rPr lang="en-US" altLang="zh-TW" sz="2000" dirty="0" smtClean="0"/>
              <a:t>)</a:t>
            </a:r>
            <a:r>
              <a:rPr lang="zh-TW" altLang="en-US" sz="2000" dirty="0"/>
              <a:t> 儲存所有被 </a:t>
            </a:r>
            <a:r>
              <a:rPr lang="en-US" altLang="zh-TW" sz="2000" dirty="0"/>
              <a:t>Scanner </a:t>
            </a:r>
            <a:r>
              <a:rPr lang="zh-TW" altLang="en-US" sz="2000" dirty="0"/>
              <a:t>分類過的指令集</a:t>
            </a:r>
            <a:r>
              <a:rPr lang="en-US" altLang="zh-TW" sz="2000" dirty="0"/>
              <a:t>(</a:t>
            </a:r>
            <a:r>
              <a:rPr lang="zh-TW" altLang="en-US" sz="2000" dirty="0"/>
              <a:t>指令集以 </a:t>
            </a:r>
            <a:r>
              <a:rPr lang="en-US" altLang="zh-TW" sz="2000" dirty="0" err="1"/>
              <a:t>dict</a:t>
            </a:r>
            <a:r>
              <a:rPr lang="en-US" altLang="zh-TW" sz="2000" dirty="0"/>
              <a:t> </a:t>
            </a:r>
            <a:r>
              <a:rPr lang="zh-TW" altLang="en-US" sz="2000" dirty="0"/>
              <a:t>表示</a:t>
            </a:r>
            <a:r>
              <a:rPr lang="en-US" altLang="zh-TW" sz="2000" dirty="0"/>
              <a:t>)</a:t>
            </a:r>
            <a:r>
              <a:rPr lang="zh-TW" altLang="en-US" sz="2000" dirty="0" smtClean="0"/>
              <a:t>資訊</a:t>
            </a:r>
            <a:endParaRPr lang="en-US" altLang="zh-TW" sz="2000" dirty="0" smtClean="0"/>
          </a:p>
          <a:p>
            <a:pPr marL="0" indent="0">
              <a:buNone/>
            </a:pPr>
            <a:r>
              <a:rPr lang="en-US" altLang="zh-TW" sz="2000" dirty="0"/>
              <a:t> </a:t>
            </a:r>
            <a:r>
              <a:rPr lang="en-US" altLang="zh-TW" sz="2000" dirty="0" smtClean="0"/>
              <a:t>        </a:t>
            </a:r>
            <a:r>
              <a:rPr lang="zh-TW" altLang="en-US" sz="2000" b="1" dirty="0" smtClean="0">
                <a:solidFill>
                  <a:schemeClr val="accent2">
                    <a:lumMod val="75000"/>
                  </a:schemeClr>
                </a:solidFill>
              </a:rPr>
              <a:t>▶  </a:t>
            </a:r>
            <a:r>
              <a:rPr lang="en-US" altLang="zh-TW" sz="2000" b="1" dirty="0">
                <a:solidFill>
                  <a:schemeClr val="accent2">
                    <a:lumMod val="75000"/>
                  </a:schemeClr>
                </a:solidFill>
              </a:rPr>
              <a:t>__</a:t>
            </a:r>
            <a:r>
              <a:rPr lang="en-US" altLang="zh-TW" sz="2000" b="1" dirty="0" err="1" smtClean="0">
                <a:solidFill>
                  <a:schemeClr val="accent2">
                    <a:lumMod val="75000"/>
                  </a:schemeClr>
                </a:solidFill>
              </a:rPr>
              <a:t>pseudo_code_list</a:t>
            </a:r>
            <a:r>
              <a:rPr lang="zh-TW" altLang="en-US" sz="20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zh-TW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初始化為</a:t>
            </a:r>
            <a:r>
              <a:rPr lang="zh-TW" altLang="en-US" sz="2000" dirty="0" smtClean="0"/>
              <a:t>以下的 </a:t>
            </a:r>
            <a:r>
              <a:rPr lang="en-US" altLang="zh-TW" sz="2000" dirty="0" smtClean="0"/>
              <a:t>list</a:t>
            </a:r>
            <a:endParaRPr lang="en-US" altLang="zh-TW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zh-TW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</a:t>
            </a:r>
            <a:r>
              <a:rPr lang="en-US" altLang="zh-TW" sz="1600" b="1" dirty="0" smtClean="0">
                <a:solidFill>
                  <a:schemeClr val="accent3">
                    <a:lumMod val="75000"/>
                  </a:schemeClr>
                </a:solidFill>
              </a:rPr>
              <a:t>[</a:t>
            </a:r>
            <a:r>
              <a:rPr lang="zh-TW" altLang="en-US" sz="1600" b="1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zh-TW" sz="1600" b="1" dirty="0" smtClean="0">
                <a:solidFill>
                  <a:schemeClr val="accent3">
                    <a:lumMod val="75000"/>
                  </a:schemeClr>
                </a:solidFill>
              </a:rPr>
              <a:t>‘START’, ‘END’, ‘BYTE’,‘WORD’,‘RESW’,‘RESB’,‘BASE’,‘CSECT’,</a:t>
            </a:r>
            <a:r>
              <a:rPr lang="zh-TW" altLang="en-US" sz="1600" b="1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zh-TW" sz="1600" b="1" dirty="0" smtClean="0">
                <a:solidFill>
                  <a:schemeClr val="accent3">
                    <a:lumMod val="75000"/>
                  </a:schemeClr>
                </a:solidFill>
              </a:rPr>
              <a:t>‘EXTDEF’,</a:t>
            </a:r>
            <a:r>
              <a:rPr lang="zh-TW" altLang="en-US" sz="1600" b="1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zh-TW" sz="1600" b="1" dirty="0" smtClean="0">
                <a:solidFill>
                  <a:schemeClr val="accent3">
                    <a:lumMod val="75000"/>
                  </a:schemeClr>
                </a:solidFill>
              </a:rPr>
              <a:t>‘EXTREF’,</a:t>
            </a:r>
            <a:r>
              <a:rPr lang="zh-TW" altLang="en-US" sz="1600" b="1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zh-TW" sz="1600" b="1" dirty="0" smtClean="0">
                <a:solidFill>
                  <a:schemeClr val="accent3">
                    <a:lumMod val="75000"/>
                  </a:schemeClr>
                </a:solidFill>
              </a:rPr>
              <a:t>'LTORG','EQU',]</a:t>
            </a:r>
          </a:p>
          <a:p>
            <a:pPr marL="0" indent="0">
              <a:buNone/>
            </a:pPr>
            <a:r>
              <a:rPr lang="en-US" altLang="zh-TW" sz="2000" dirty="0" smtClean="0"/>
              <a:t>             (</a:t>
            </a:r>
            <a:r>
              <a:rPr lang="zh-TW" altLang="en-US" sz="2000" dirty="0"/>
              <a:t>用意</a:t>
            </a:r>
            <a:r>
              <a:rPr lang="en-US" altLang="zh-TW" sz="2000" dirty="0"/>
              <a:t>)</a:t>
            </a:r>
            <a:r>
              <a:rPr lang="zh-TW" altLang="en-US" sz="2000" dirty="0"/>
              <a:t> </a:t>
            </a:r>
            <a:r>
              <a:rPr lang="zh-TW" altLang="en-US" sz="2000" dirty="0" smtClean="0"/>
              <a:t>查詢 助記憶碼是否含有以上</a:t>
            </a:r>
            <a:r>
              <a:rPr lang="zh-TW" altLang="en-US" sz="2000" dirty="0"/>
              <a:t>虛</a:t>
            </a:r>
            <a:r>
              <a:rPr lang="zh-TW" altLang="en-US" sz="2000" dirty="0" smtClean="0"/>
              <a:t>指令</a:t>
            </a:r>
            <a:endParaRPr lang="en-US" altLang="zh-TW" sz="2000" dirty="0" smtClean="0"/>
          </a:p>
          <a:p>
            <a:pPr marL="0" indent="0">
              <a:buNone/>
            </a:pPr>
            <a:r>
              <a:rPr lang="zh-TW" altLang="en-US" sz="2000" b="1" dirty="0" smtClean="0">
                <a:solidFill>
                  <a:srgbClr val="002060"/>
                </a:solidFill>
              </a:rPr>
              <a:t>         ▶  </a:t>
            </a:r>
            <a:r>
              <a:rPr lang="en-US" altLang="zh-TW" sz="2000" b="1" dirty="0" smtClean="0">
                <a:solidFill>
                  <a:schemeClr val="accent2">
                    <a:lumMod val="75000"/>
                  </a:schemeClr>
                </a:solidFill>
              </a:rPr>
              <a:t>__</a:t>
            </a:r>
            <a:r>
              <a:rPr lang="en-US" altLang="zh-TW" sz="2000" b="1" dirty="0" err="1" smtClean="0">
                <a:solidFill>
                  <a:schemeClr val="accent2">
                    <a:lumMod val="75000"/>
                  </a:schemeClr>
                </a:solidFill>
              </a:rPr>
              <a:t>extdef_table</a:t>
            </a:r>
            <a:r>
              <a:rPr lang="zh-TW" altLang="en-US" sz="2000" b="1" dirty="0" smtClean="0">
                <a:solidFill>
                  <a:srgbClr val="002060"/>
                </a:solidFill>
              </a:rPr>
              <a:t>   </a:t>
            </a:r>
            <a:r>
              <a:rPr lang="zh-TW" altLang="en-US" sz="2000" dirty="0" smtClean="0"/>
              <a:t>初始化為 </a:t>
            </a:r>
            <a:r>
              <a:rPr lang="en-US" altLang="zh-TW" sz="2000" b="1" dirty="0" smtClean="0">
                <a:solidFill>
                  <a:schemeClr val="accent3">
                    <a:lumMod val="75000"/>
                  </a:schemeClr>
                </a:solidFill>
              </a:rPr>
              <a:t>{}</a:t>
            </a:r>
            <a:r>
              <a:rPr lang="zh-TW" altLang="en-US" sz="2000" b="1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zh-TW" sz="2000" b="1" dirty="0" smtClean="0">
                <a:solidFill>
                  <a:schemeClr val="accent3">
                    <a:lumMod val="75000"/>
                  </a:schemeClr>
                </a:solidFill>
              </a:rPr>
              <a:t>(</a:t>
            </a:r>
            <a:r>
              <a:rPr lang="en-US" altLang="zh-TW" sz="2000" b="1" dirty="0">
                <a:solidFill>
                  <a:schemeClr val="accent3">
                    <a:lumMod val="75000"/>
                  </a:schemeClr>
                </a:solidFill>
              </a:rPr>
              <a:t>dictionary</a:t>
            </a:r>
            <a:r>
              <a:rPr lang="en-US" altLang="zh-TW" sz="2000" b="1" dirty="0" smtClean="0">
                <a:solidFill>
                  <a:schemeClr val="accent3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 sz="2000" dirty="0"/>
              <a:t> </a:t>
            </a:r>
            <a:r>
              <a:rPr lang="en-US" altLang="zh-TW" sz="2000" dirty="0" smtClean="0"/>
              <a:t>            (</a:t>
            </a:r>
            <a:r>
              <a:rPr lang="zh-TW" altLang="en-US" sz="2000" dirty="0"/>
              <a:t>用意</a:t>
            </a:r>
            <a:r>
              <a:rPr lang="en-US" altLang="zh-TW" sz="2000" dirty="0" smtClean="0"/>
              <a:t>)</a:t>
            </a:r>
            <a:r>
              <a:rPr lang="zh-TW" altLang="en-US" sz="2000" dirty="0" smtClean="0"/>
              <a:t>用以紀錄不同程式區塊所提出的外部定義</a:t>
            </a:r>
            <a:endParaRPr lang="en-US" altLang="zh-TW" sz="2000" dirty="0" smtClean="0"/>
          </a:p>
          <a:p>
            <a:pPr marL="0" indent="0">
              <a:buNone/>
            </a:pPr>
            <a:r>
              <a:rPr lang="zh-TW" altLang="en-US" sz="20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zh-TW" altLang="en-US" sz="2000" b="1" dirty="0" smtClean="0">
                <a:solidFill>
                  <a:schemeClr val="accent2">
                    <a:lumMod val="75000"/>
                  </a:schemeClr>
                </a:solidFill>
              </a:rPr>
              <a:t>        ▶ </a:t>
            </a:r>
            <a:r>
              <a:rPr lang="en-US" altLang="zh-TW" sz="2000" b="1" dirty="0" smtClean="0">
                <a:solidFill>
                  <a:schemeClr val="accent2">
                    <a:lumMod val="75000"/>
                  </a:schemeClr>
                </a:solidFill>
              </a:rPr>
              <a:t>__</a:t>
            </a:r>
            <a:r>
              <a:rPr lang="en-US" altLang="zh-TW" sz="2000" b="1" dirty="0" err="1">
                <a:solidFill>
                  <a:schemeClr val="accent2">
                    <a:lumMod val="75000"/>
                  </a:schemeClr>
                </a:solidFill>
              </a:rPr>
              <a:t>extref_table</a:t>
            </a:r>
            <a:r>
              <a:rPr lang="en-US" altLang="zh-TW" sz="20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zh-TW" altLang="en-US" sz="2000" b="1" dirty="0"/>
              <a:t> </a:t>
            </a:r>
            <a:r>
              <a:rPr lang="zh-TW" altLang="en-US" sz="2000" dirty="0"/>
              <a:t>初始化</a:t>
            </a:r>
            <a:r>
              <a:rPr lang="zh-TW" altLang="en-US" sz="2000" dirty="0" smtClean="0"/>
              <a:t>為 </a:t>
            </a:r>
            <a:r>
              <a:rPr lang="en-US" altLang="zh-TW" sz="2000" b="1" dirty="0" smtClean="0">
                <a:solidFill>
                  <a:schemeClr val="accent3">
                    <a:lumMod val="75000"/>
                  </a:schemeClr>
                </a:solidFill>
              </a:rPr>
              <a:t>{}</a:t>
            </a:r>
            <a:r>
              <a:rPr lang="zh-TW" altLang="en-US" sz="2000" b="1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zh-TW" sz="2000" b="1" dirty="0">
                <a:solidFill>
                  <a:schemeClr val="accent3">
                    <a:lumMod val="75000"/>
                  </a:schemeClr>
                </a:solidFill>
              </a:rPr>
              <a:t>(dictionary)</a:t>
            </a:r>
            <a:r>
              <a:rPr lang="en-US" altLang="zh-TW" sz="2000" dirty="0"/>
              <a:t> </a:t>
            </a:r>
          </a:p>
          <a:p>
            <a:pPr marL="0" indent="0">
              <a:buNone/>
            </a:pPr>
            <a:r>
              <a:rPr lang="zh-TW" altLang="en-US" sz="2000" dirty="0"/>
              <a:t>              </a:t>
            </a:r>
            <a:r>
              <a:rPr lang="en-US" altLang="zh-TW" sz="2000" dirty="0"/>
              <a:t>(</a:t>
            </a:r>
            <a:r>
              <a:rPr lang="zh-TW" altLang="en-US" sz="2000" dirty="0"/>
              <a:t>用意</a:t>
            </a:r>
            <a:r>
              <a:rPr lang="en-US" altLang="zh-TW" sz="2000" dirty="0"/>
              <a:t>) </a:t>
            </a:r>
            <a:r>
              <a:rPr lang="zh-TW" altLang="en-US" sz="2000" dirty="0"/>
              <a:t>存放不同程式區塊所引用的外部參考</a:t>
            </a:r>
          </a:p>
        </p:txBody>
      </p:sp>
    </p:spTree>
    <p:extLst>
      <p:ext uri="{BB962C8B-B14F-4D97-AF65-F5344CB8AC3E}">
        <p14:creationId xmlns:p14="http://schemas.microsoft.com/office/powerpoint/2010/main" val="296591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462402"/>
            <a:ext cx="7037361" cy="1112668"/>
          </a:xfrm>
        </p:spPr>
        <p:txBody>
          <a:bodyPr>
            <a:normAutofit fontScale="90000"/>
          </a:bodyPr>
          <a:lstStyle/>
          <a:p>
            <a:r>
              <a:rPr lang="zh-TW" altLang="en-US" sz="4800" b="1" dirty="0"/>
              <a:t>錯誤的 </a:t>
            </a:r>
            <a:r>
              <a:rPr lang="en-US" altLang="zh-TW" sz="4800" b="1" dirty="0"/>
              <a:t>Case</a:t>
            </a:r>
            <a:r>
              <a:rPr lang="zh-TW" altLang="en-US" sz="4800" b="1" dirty="0"/>
              <a:t> </a:t>
            </a:r>
            <a:r>
              <a:rPr lang="en-US" altLang="zh-TW" sz="4800" b="1" dirty="0" smtClean="0"/>
              <a:t>19</a:t>
            </a:r>
            <a:r>
              <a:rPr lang="zh-TW" altLang="en-US" sz="4800" b="1" dirty="0" smtClean="0"/>
              <a:t>  </a:t>
            </a:r>
            <a:r>
              <a:rPr lang="en-US" altLang="zh-TW" sz="4800" b="1" dirty="0" smtClean="0"/>
              <a:t>: </a:t>
            </a:r>
            <a:r>
              <a:rPr lang="en-US" altLang="zh-TW" sz="4800" b="1" dirty="0"/>
              <a:t/>
            </a:r>
            <a:br>
              <a:rPr lang="en-US" altLang="zh-TW" sz="4800" b="1" dirty="0"/>
            </a:br>
            <a:r>
              <a:rPr lang="en-US" altLang="zh-TW" sz="2700" b="1" dirty="0"/>
              <a:t>EXTDEF</a:t>
            </a:r>
            <a:r>
              <a:rPr lang="zh-TW" altLang="en-US" sz="2700" b="1" dirty="0"/>
              <a:t>、</a:t>
            </a:r>
            <a:r>
              <a:rPr lang="en-US" altLang="zh-TW" sz="2700" b="1" dirty="0"/>
              <a:t>EXTREF </a:t>
            </a:r>
            <a:r>
              <a:rPr lang="zh-TW" altLang="en-US" sz="2700" b="1" dirty="0"/>
              <a:t>指令需要有 </a:t>
            </a:r>
            <a:r>
              <a:rPr lang="en-US" altLang="zh-TW" sz="2700" b="1" dirty="0"/>
              <a:t>operand</a:t>
            </a:r>
            <a:endParaRPr lang="zh-TW" altLang="en-US" sz="27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171355"/>
            <a:ext cx="10394581" cy="283488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77335" y="2503502"/>
            <a:ext cx="2065866" cy="4616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542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822" y="1603852"/>
            <a:ext cx="12261643" cy="365029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462402"/>
            <a:ext cx="7037361" cy="1112668"/>
          </a:xfrm>
        </p:spPr>
        <p:txBody>
          <a:bodyPr>
            <a:normAutofit fontScale="90000"/>
          </a:bodyPr>
          <a:lstStyle/>
          <a:p>
            <a:r>
              <a:rPr lang="zh-TW" altLang="en-US" sz="4800" b="1" dirty="0"/>
              <a:t>錯誤的 </a:t>
            </a:r>
            <a:r>
              <a:rPr lang="en-US" altLang="zh-TW" sz="4800" b="1" dirty="0"/>
              <a:t>Case</a:t>
            </a:r>
            <a:r>
              <a:rPr lang="zh-TW" altLang="en-US" sz="4800" b="1" dirty="0"/>
              <a:t> </a:t>
            </a:r>
            <a:r>
              <a:rPr lang="en-US" altLang="zh-TW" sz="4800" b="1" dirty="0" smtClean="0"/>
              <a:t>20</a:t>
            </a:r>
            <a:r>
              <a:rPr lang="zh-TW" altLang="en-US" sz="4800" b="1" dirty="0" smtClean="0"/>
              <a:t>  </a:t>
            </a:r>
            <a:r>
              <a:rPr lang="en-US" altLang="zh-TW" sz="4800" b="1" dirty="0" smtClean="0"/>
              <a:t>: </a:t>
            </a:r>
            <a:r>
              <a:rPr lang="en-US" altLang="zh-TW" sz="4800" b="1" dirty="0"/>
              <a:t/>
            </a:r>
            <a:br>
              <a:rPr lang="en-US" altLang="zh-TW" sz="4800" b="1" dirty="0"/>
            </a:br>
            <a:r>
              <a:rPr lang="en-US" altLang="zh-TW" sz="2700" b="1" dirty="0" smtClean="0"/>
              <a:t>EXTDEF </a:t>
            </a:r>
            <a:r>
              <a:rPr lang="zh-TW" altLang="en-US" sz="2700" b="1" dirty="0" smtClean="0"/>
              <a:t>裡未定義的 </a:t>
            </a:r>
            <a:r>
              <a:rPr lang="en-US" altLang="zh-TW" sz="2700" b="1" dirty="0"/>
              <a:t>operand</a:t>
            </a:r>
            <a:endParaRPr lang="zh-TW" altLang="en-US" sz="2700" dirty="0"/>
          </a:p>
        </p:txBody>
      </p:sp>
      <p:sp>
        <p:nvSpPr>
          <p:cNvPr id="5" name="矩形 4"/>
          <p:cNvSpPr/>
          <p:nvPr/>
        </p:nvSpPr>
        <p:spPr>
          <a:xfrm>
            <a:off x="-34822" y="1899821"/>
            <a:ext cx="4811008" cy="2396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26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575070"/>
            <a:ext cx="9428427" cy="522226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462402"/>
            <a:ext cx="7037361" cy="1112668"/>
          </a:xfrm>
        </p:spPr>
        <p:txBody>
          <a:bodyPr>
            <a:normAutofit fontScale="90000"/>
          </a:bodyPr>
          <a:lstStyle/>
          <a:p>
            <a:r>
              <a:rPr lang="zh-TW" altLang="en-US" sz="4800" b="1" dirty="0"/>
              <a:t>錯誤的 </a:t>
            </a:r>
            <a:r>
              <a:rPr lang="en-US" altLang="zh-TW" sz="4800" b="1" dirty="0"/>
              <a:t>Case</a:t>
            </a:r>
            <a:r>
              <a:rPr lang="zh-TW" altLang="en-US" sz="4800" b="1" dirty="0"/>
              <a:t> </a:t>
            </a:r>
            <a:r>
              <a:rPr lang="en-US" altLang="zh-TW" sz="4800" b="1" dirty="0" smtClean="0"/>
              <a:t>21</a:t>
            </a:r>
            <a:r>
              <a:rPr lang="zh-TW" altLang="en-US" sz="4800" b="1" dirty="0" smtClean="0"/>
              <a:t>  </a:t>
            </a:r>
            <a:r>
              <a:rPr lang="en-US" altLang="zh-TW" sz="4800" b="1" dirty="0" smtClean="0"/>
              <a:t>: </a:t>
            </a:r>
            <a:r>
              <a:rPr lang="en-US" altLang="zh-TW" sz="4800" b="1" dirty="0"/>
              <a:t/>
            </a:r>
            <a:br>
              <a:rPr lang="en-US" altLang="zh-TW" sz="4800" b="1" dirty="0"/>
            </a:br>
            <a:r>
              <a:rPr lang="en-US" altLang="zh-TW" sz="2700" b="1" dirty="0" smtClean="0"/>
              <a:t>operand </a:t>
            </a:r>
            <a:r>
              <a:rPr lang="en-US" altLang="zh-TW" sz="2700" b="1" dirty="0"/>
              <a:t>is undefined (reference?)</a:t>
            </a:r>
            <a:endParaRPr lang="zh-TW" altLang="en-US" sz="2700" dirty="0"/>
          </a:p>
        </p:txBody>
      </p:sp>
      <p:sp>
        <p:nvSpPr>
          <p:cNvPr id="5" name="矩形 4"/>
          <p:cNvSpPr/>
          <p:nvPr/>
        </p:nvSpPr>
        <p:spPr>
          <a:xfrm>
            <a:off x="1041320" y="6161102"/>
            <a:ext cx="1897189" cy="2219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041320" y="2354062"/>
            <a:ext cx="1897189" cy="2219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041320" y="1939775"/>
            <a:ext cx="1897189" cy="2219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77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11004" y="98417"/>
            <a:ext cx="11076701" cy="1112668"/>
          </a:xfrm>
        </p:spPr>
        <p:txBody>
          <a:bodyPr>
            <a:normAutofit fontScale="90000"/>
          </a:bodyPr>
          <a:lstStyle/>
          <a:p>
            <a:r>
              <a:rPr lang="zh-TW" altLang="en-US" sz="4800" b="1" dirty="0"/>
              <a:t>錯誤的 </a:t>
            </a:r>
            <a:r>
              <a:rPr lang="en-US" altLang="zh-TW" sz="4800" b="1" dirty="0"/>
              <a:t>Case</a:t>
            </a:r>
            <a:r>
              <a:rPr lang="zh-TW" altLang="en-US" sz="4800" b="1" dirty="0"/>
              <a:t> </a:t>
            </a:r>
            <a:r>
              <a:rPr lang="en-US" altLang="zh-TW" sz="4800" b="1" dirty="0" smtClean="0"/>
              <a:t>23</a:t>
            </a:r>
            <a:r>
              <a:rPr lang="zh-TW" altLang="en-US" sz="4800" b="1" dirty="0" smtClean="0"/>
              <a:t>  </a:t>
            </a:r>
            <a:r>
              <a:rPr lang="en-US" altLang="zh-TW" sz="4800" b="1" dirty="0" smtClean="0"/>
              <a:t>: </a:t>
            </a:r>
            <a:r>
              <a:rPr lang="en-US" altLang="zh-TW" sz="4800" b="1" dirty="0"/>
              <a:t/>
            </a:r>
            <a:br>
              <a:rPr lang="en-US" altLang="zh-TW" sz="4800" b="1" dirty="0"/>
            </a:br>
            <a:r>
              <a:rPr lang="en-US" altLang="zh-TW" sz="2700" b="1" dirty="0"/>
              <a:t>EXTREF have an </a:t>
            </a:r>
            <a:r>
              <a:rPr lang="en-US" altLang="zh-TW" sz="2700" b="1" dirty="0" smtClean="0"/>
              <a:t>undefined symbol</a:t>
            </a:r>
            <a:r>
              <a:rPr lang="zh-TW" altLang="en-US" sz="2700" b="1" dirty="0" smtClean="0"/>
              <a:t> </a:t>
            </a:r>
            <a:r>
              <a:rPr lang="en-US" altLang="zh-TW" sz="2700" b="1" dirty="0" smtClean="0"/>
              <a:t>(</a:t>
            </a:r>
            <a:r>
              <a:rPr lang="zh-TW" altLang="en-US" sz="2700" b="1" dirty="0" smtClean="0"/>
              <a:t>其實是</a:t>
            </a:r>
            <a:r>
              <a:rPr lang="en-US" altLang="zh-TW" sz="2700" b="1" dirty="0" smtClean="0"/>
              <a:t>EXTDEF</a:t>
            </a:r>
            <a:r>
              <a:rPr lang="zh-TW" altLang="en-US" sz="2700" b="1" dirty="0"/>
              <a:t>沒</a:t>
            </a:r>
            <a:r>
              <a:rPr lang="zh-TW" altLang="en-US" sz="2700" b="1" dirty="0" smtClean="0"/>
              <a:t>定義好</a:t>
            </a:r>
            <a:r>
              <a:rPr lang="en-US" altLang="zh-TW" sz="2700" b="1" dirty="0" smtClean="0"/>
              <a:t>)</a:t>
            </a:r>
            <a:br>
              <a:rPr lang="en-US" altLang="zh-TW" sz="2700" b="1" dirty="0" smtClean="0"/>
            </a:br>
            <a:r>
              <a:rPr lang="en-US" altLang="zh-TW" sz="2700" b="1" dirty="0"/>
              <a:t>0</a:t>
            </a:r>
            <a:endParaRPr lang="zh-TW" altLang="en-US" sz="27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1085"/>
            <a:ext cx="9448154" cy="209762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466" y="2323753"/>
            <a:ext cx="4722920" cy="451488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41320" y="1402659"/>
            <a:ext cx="2420971" cy="2485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8450732" y="2323753"/>
            <a:ext cx="2420971" cy="2485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8168126" y="6590052"/>
            <a:ext cx="2420971" cy="2485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486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85786" y="3095347"/>
            <a:ext cx="8718841" cy="1041647"/>
          </a:xfrm>
        </p:spPr>
        <p:txBody>
          <a:bodyPr>
            <a:noAutofit/>
          </a:bodyPr>
          <a:lstStyle/>
          <a:p>
            <a:pPr algn="ctr"/>
            <a:r>
              <a:rPr lang="zh-TW" altLang="en-US" sz="6000" b="1" dirty="0"/>
              <a:t>四</a:t>
            </a:r>
            <a:r>
              <a:rPr lang="zh-TW" altLang="en-US" sz="6000" b="1" dirty="0" smtClean="0"/>
              <a:t>、</a:t>
            </a:r>
            <a:r>
              <a:rPr lang="zh-TW" altLang="en-US" sz="6000" b="1" dirty="0"/>
              <a:t>流程圖</a:t>
            </a:r>
          </a:p>
        </p:txBody>
      </p:sp>
    </p:spTree>
    <p:extLst>
      <p:ext uri="{BB962C8B-B14F-4D97-AF65-F5344CB8AC3E}">
        <p14:creationId xmlns:p14="http://schemas.microsoft.com/office/powerpoint/2010/main" val="38226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橢圓 11"/>
          <p:cNvSpPr/>
          <p:nvPr/>
        </p:nvSpPr>
        <p:spPr>
          <a:xfrm>
            <a:off x="47019" y="3151570"/>
            <a:ext cx="1260629" cy="1828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6540"/>
          </a:xfrm>
        </p:spPr>
        <p:txBody>
          <a:bodyPr/>
          <a:lstStyle/>
          <a:p>
            <a:r>
              <a:rPr lang="zh-TW" altLang="en-US" b="1" dirty="0" smtClean="0"/>
              <a:t>整體流程</a:t>
            </a:r>
            <a:endParaRPr lang="zh-TW" altLang="en-US" b="1" dirty="0"/>
          </a:p>
        </p:txBody>
      </p:sp>
      <p:sp>
        <p:nvSpPr>
          <p:cNvPr id="4" name="矩形 3"/>
          <p:cNvSpPr/>
          <p:nvPr/>
        </p:nvSpPr>
        <p:spPr>
          <a:xfrm>
            <a:off x="1509203" y="2192784"/>
            <a:ext cx="2175029" cy="3746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Scanner</a:t>
            </a:r>
          </a:p>
          <a:p>
            <a:pPr algn="ctr"/>
            <a:r>
              <a:rPr lang="zh-TW" altLang="en-US" dirty="0"/>
              <a:t>流程</a:t>
            </a:r>
          </a:p>
        </p:txBody>
      </p:sp>
      <p:sp>
        <p:nvSpPr>
          <p:cNvPr id="5" name="矩形 4"/>
          <p:cNvSpPr/>
          <p:nvPr/>
        </p:nvSpPr>
        <p:spPr>
          <a:xfrm>
            <a:off x="3888153" y="2192784"/>
            <a:ext cx="2175029" cy="3746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Pass One</a:t>
            </a:r>
          </a:p>
          <a:p>
            <a:pPr algn="ctr"/>
            <a:r>
              <a:rPr lang="zh-TW" altLang="en-US" dirty="0" smtClean="0"/>
              <a:t>流程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6267103" y="2192783"/>
            <a:ext cx="2175029" cy="3746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Pass Two</a:t>
            </a:r>
          </a:p>
          <a:p>
            <a:pPr algn="ctr"/>
            <a:r>
              <a:rPr lang="zh-TW" altLang="en-US" dirty="0" smtClean="0"/>
              <a:t>流程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8646053" y="2192782"/>
            <a:ext cx="2175029" cy="3746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Write Object Program</a:t>
            </a:r>
          </a:p>
          <a:p>
            <a:pPr algn="ctr"/>
            <a:r>
              <a:rPr lang="zh-TW" altLang="en-US" dirty="0"/>
              <a:t>流程</a:t>
            </a:r>
          </a:p>
          <a:p>
            <a:pPr algn="ctr"/>
            <a:endParaRPr lang="zh-TW" altLang="en-US" dirty="0"/>
          </a:p>
        </p:txBody>
      </p:sp>
      <p:sp>
        <p:nvSpPr>
          <p:cNvPr id="8" name="向右箭號 7"/>
          <p:cNvSpPr/>
          <p:nvPr/>
        </p:nvSpPr>
        <p:spPr>
          <a:xfrm>
            <a:off x="3311371" y="3568823"/>
            <a:ext cx="967666" cy="9144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5681310" y="3568823"/>
            <a:ext cx="967666" cy="9144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>
            <a:off x="8060260" y="3568823"/>
            <a:ext cx="967666" cy="9144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1052270" y="3608770"/>
            <a:ext cx="967666" cy="9144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G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algn="ctr"/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49033" y="3608770"/>
            <a:ext cx="1309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輸入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 smtClean="0">
                <a:solidFill>
                  <a:srgbClr val="FF0000"/>
                </a:solidFill>
              </a:rPr>
              <a:t>Source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program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10980482" y="3111623"/>
            <a:ext cx="1260629" cy="1828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右箭號 14"/>
          <p:cNvSpPr/>
          <p:nvPr/>
        </p:nvSpPr>
        <p:spPr>
          <a:xfrm>
            <a:off x="10383337" y="3608770"/>
            <a:ext cx="967666" cy="9144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G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algn="ctr"/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10867436" y="3559893"/>
            <a:ext cx="1309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dirty="0" smtClean="0">
                <a:solidFill>
                  <a:srgbClr val="FF0000"/>
                </a:solidFill>
              </a:rPr>
              <a:t>輸</a:t>
            </a:r>
            <a:r>
              <a:rPr lang="zh-TW" altLang="en-US" dirty="0">
                <a:solidFill>
                  <a:srgbClr val="FF0000"/>
                </a:solidFill>
              </a:rPr>
              <a:t>出</a:t>
            </a:r>
            <a:endParaRPr lang="en-US" altLang="zh-TW" dirty="0">
              <a:solidFill>
                <a:srgbClr val="FF0000"/>
              </a:solidFill>
            </a:endParaRPr>
          </a:p>
          <a:p>
            <a:pPr algn="r"/>
            <a:r>
              <a:rPr lang="en-US" altLang="zh-TW" dirty="0" smtClean="0">
                <a:solidFill>
                  <a:srgbClr val="FF0000"/>
                </a:solidFill>
              </a:rPr>
              <a:t>Object program</a:t>
            </a:r>
          </a:p>
        </p:txBody>
      </p:sp>
    </p:spTree>
    <p:extLst>
      <p:ext uri="{BB962C8B-B14F-4D97-AF65-F5344CB8AC3E}">
        <p14:creationId xmlns:p14="http://schemas.microsoft.com/office/powerpoint/2010/main" val="32810052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7995" y="72348"/>
            <a:ext cx="8596669" cy="700036"/>
          </a:xfrm>
        </p:spPr>
        <p:txBody>
          <a:bodyPr>
            <a:normAutofit/>
          </a:bodyPr>
          <a:lstStyle/>
          <a:p>
            <a:r>
              <a:rPr lang="en-US" altLang="zh-TW" b="1" dirty="0"/>
              <a:t>4</a:t>
            </a:r>
            <a:r>
              <a:rPr lang="en-US" altLang="zh-TW" b="1" dirty="0" smtClean="0"/>
              <a:t>-1 Scanner </a:t>
            </a:r>
            <a:r>
              <a:rPr lang="zh-TW" altLang="en-US" b="1" dirty="0" smtClean="0"/>
              <a:t>流程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537995" y="844732"/>
            <a:ext cx="7772400" cy="207568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目標 </a:t>
            </a:r>
            <a:r>
              <a:rPr lang="en-US" altLang="zh-TW" dirty="0" smtClean="0"/>
              <a:t>: </a:t>
            </a:r>
          </a:p>
          <a:p>
            <a:pPr marL="0" indent="0">
              <a:buNone/>
            </a:pPr>
            <a:r>
              <a:rPr lang="zh-TW" altLang="en-US" dirty="0" smtClean="0"/>
              <a:t>       ▶ 讀入 </a:t>
            </a:r>
            <a:r>
              <a:rPr lang="en-US" altLang="zh-TW" dirty="0" smtClean="0"/>
              <a:t>source program </a:t>
            </a:r>
            <a:r>
              <a:rPr lang="zh-TW" altLang="en-US" dirty="0" smtClean="0"/>
              <a:t>檔案，並且將每行指令分類成 </a:t>
            </a:r>
            <a:r>
              <a:rPr lang="en-US" altLang="zh-TW" dirty="0" smtClean="0"/>
              <a:t>symbol</a:t>
            </a:r>
            <a:r>
              <a:rPr lang="zh-TW" altLang="en-US" dirty="0" smtClean="0"/>
              <a:t>、</a:t>
            </a:r>
            <a:r>
              <a:rPr lang="en-US" altLang="zh-TW" dirty="0" smtClean="0"/>
              <a:t>mnemonic</a:t>
            </a:r>
            <a:r>
              <a:rPr lang="zh-TW" altLang="en-US" dirty="0" smtClean="0"/>
              <a:t>、和 </a:t>
            </a:r>
            <a:r>
              <a:rPr lang="en-US" altLang="zh-TW" dirty="0" smtClean="0"/>
              <a:t>operand</a:t>
            </a:r>
            <a:r>
              <a:rPr lang="zh-TW" altLang="en-US" dirty="0" smtClean="0"/>
              <a:t>，每行都裝在一個 </a:t>
            </a:r>
            <a:r>
              <a:rPr lang="en-US" altLang="zh-TW" dirty="0" smtClean="0"/>
              <a:t>instruct_set</a:t>
            </a:r>
            <a:r>
              <a:rPr lang="zh-TW" altLang="en-US" dirty="0" smtClean="0"/>
              <a:t> 中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      ▶ 忽略每一行的註解 </a:t>
            </a:r>
            <a:r>
              <a:rPr lang="en-US" altLang="zh-TW" dirty="0" smtClean="0"/>
              <a:t>(</a:t>
            </a:r>
            <a:r>
              <a:rPr lang="zh-TW" altLang="en-US" dirty="0" smtClean="0"/>
              <a:t>包含第一個</a:t>
            </a:r>
            <a:r>
              <a:rPr lang="en-US" altLang="zh-TW" dirty="0" smtClean="0"/>
              <a:t>【.】</a:t>
            </a:r>
            <a:r>
              <a:rPr lang="zh-TW" altLang="en-US" dirty="0" smtClean="0"/>
              <a:t>之後的字串全部刪除</a:t>
            </a:r>
            <a:r>
              <a:rPr lang="en-US" altLang="zh-TW" dirty="0" smtClean="0"/>
              <a:t>)</a:t>
            </a:r>
          </a:p>
          <a:p>
            <a:pPr marL="0" indent="0">
              <a:buNone/>
            </a:pPr>
            <a:r>
              <a:rPr lang="zh-TW" altLang="en-US" dirty="0" smtClean="0"/>
              <a:t>       ▶ 紀錄每行指令在原輸入檔案的行數，以便在報錯時指出</a:t>
            </a:r>
            <a:endParaRPr lang="en-US" altLang="zh-TW" dirty="0" smtClean="0"/>
          </a:p>
        </p:txBody>
      </p:sp>
      <p:sp>
        <p:nvSpPr>
          <p:cNvPr id="5" name="文字方塊 4"/>
          <p:cNvSpPr txBox="1"/>
          <p:nvPr/>
        </p:nvSpPr>
        <p:spPr>
          <a:xfrm>
            <a:off x="7803472" y="6186828"/>
            <a:ext cx="142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圖 </a:t>
            </a:r>
            <a:r>
              <a:rPr lang="en-US" altLang="zh-TW" dirty="0" smtClean="0"/>
              <a:t>1-1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124" y="0"/>
            <a:ext cx="35674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8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631" y="511732"/>
            <a:ext cx="10058400" cy="634626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7995" y="72348"/>
            <a:ext cx="8596669" cy="700036"/>
          </a:xfrm>
        </p:spPr>
        <p:txBody>
          <a:bodyPr>
            <a:normAutofit/>
          </a:bodyPr>
          <a:lstStyle/>
          <a:p>
            <a:r>
              <a:rPr lang="en-US" altLang="zh-TW" b="1" dirty="0"/>
              <a:t>4</a:t>
            </a:r>
            <a:r>
              <a:rPr lang="en-US" altLang="zh-TW" b="1" dirty="0" smtClean="0"/>
              <a:t>-1 Scanner </a:t>
            </a:r>
            <a:r>
              <a:rPr lang="zh-TW" altLang="en-US" b="1" dirty="0" smtClean="0"/>
              <a:t>流程</a:t>
            </a:r>
            <a:r>
              <a:rPr lang="en-US" altLang="zh-TW" b="1" dirty="0" smtClean="0"/>
              <a:t>(</a:t>
            </a:r>
            <a:r>
              <a:rPr lang="zh-TW" altLang="en-US" b="1" dirty="0" smtClean="0"/>
              <a:t>續</a:t>
            </a:r>
            <a:r>
              <a:rPr lang="en-US" altLang="zh-TW" b="1" dirty="0" smtClean="0"/>
              <a:t>)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9641150" y="6488668"/>
            <a:ext cx="142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圖 </a:t>
            </a:r>
            <a:r>
              <a:rPr lang="en-US" altLang="zh-TW" dirty="0" smtClean="0"/>
              <a:t>1-2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126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223" y="0"/>
            <a:ext cx="4873892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2" y="290004"/>
            <a:ext cx="8596669" cy="700036"/>
          </a:xfrm>
        </p:spPr>
        <p:txBody>
          <a:bodyPr>
            <a:normAutofit/>
          </a:bodyPr>
          <a:lstStyle/>
          <a:p>
            <a:r>
              <a:rPr lang="en-US" altLang="zh-TW" b="1" dirty="0"/>
              <a:t>4</a:t>
            </a:r>
            <a:r>
              <a:rPr lang="en-US" altLang="zh-TW" b="1" dirty="0" smtClean="0"/>
              <a:t>-2 </a:t>
            </a:r>
            <a:r>
              <a:rPr lang="en-US" altLang="zh-TW" b="1" dirty="0" smtClean="0"/>
              <a:t>Pass one </a:t>
            </a:r>
            <a:r>
              <a:rPr lang="zh-TW" altLang="en-US" b="1" dirty="0" smtClean="0"/>
              <a:t>流程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810498" y="1192923"/>
            <a:ext cx="6504702" cy="2438043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目標 </a:t>
            </a:r>
            <a:r>
              <a:rPr lang="en-US" altLang="zh-TW" dirty="0" smtClean="0"/>
              <a:t>:</a:t>
            </a:r>
            <a:r>
              <a:rPr lang="zh-TW" altLang="en-US" dirty="0" smtClean="0"/>
              <a:t>  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  </a:t>
            </a:r>
            <a:r>
              <a:rPr lang="zh-TW" altLang="en-US" dirty="0" smtClean="0"/>
              <a:t>▶  讀取 </a:t>
            </a:r>
            <a:r>
              <a:rPr lang="en-US" altLang="zh-TW" dirty="0" smtClean="0"/>
              <a:t>Scanner </a:t>
            </a:r>
            <a:r>
              <a:rPr lang="zh-TW" altLang="en-US" dirty="0" smtClean="0"/>
              <a:t>分類好 </a:t>
            </a:r>
            <a:r>
              <a:rPr lang="en-US" altLang="zh-TW" dirty="0" smtClean="0"/>
              <a:t>instruction_set </a:t>
            </a:r>
            <a:r>
              <a:rPr lang="zh-TW" altLang="en-US" dirty="0" smtClean="0"/>
              <a:t>計算出每個 </a:t>
            </a:r>
            <a:r>
              <a:rPr lang="en-US" altLang="zh-TW" dirty="0" smtClean="0"/>
              <a:t>instruction </a:t>
            </a:r>
            <a:r>
              <a:rPr lang="zh-TW" altLang="en-US" dirty="0" smtClean="0"/>
              <a:t>的 </a:t>
            </a:r>
            <a:r>
              <a:rPr lang="en-US" altLang="zh-TW" dirty="0" smtClean="0"/>
              <a:t>location</a:t>
            </a:r>
          </a:p>
          <a:p>
            <a:pPr marL="0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  </a:t>
            </a:r>
            <a:r>
              <a:rPr lang="zh-TW" altLang="en-US" dirty="0" smtClean="0"/>
              <a:t>▶  建立各自程式區塊的 </a:t>
            </a:r>
            <a:r>
              <a:rPr lang="en-US" altLang="zh-TW" dirty="0" smtClean="0"/>
              <a:t>symbol table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extdef_table</a:t>
            </a:r>
            <a:r>
              <a:rPr lang="zh-TW" altLang="en-US" dirty="0"/>
              <a:t>、</a:t>
            </a:r>
            <a:r>
              <a:rPr lang="en-US" altLang="zh-TW" dirty="0" err="1" smtClean="0"/>
              <a:t>extref_table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6063449" y="6177950"/>
            <a:ext cx="142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圖 </a:t>
            </a:r>
            <a:r>
              <a:rPr lang="en-US" altLang="zh-TW" dirty="0" smtClean="0"/>
              <a:t>2-1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2864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910" y="0"/>
            <a:ext cx="893548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7939" y="290004"/>
            <a:ext cx="2705060" cy="700036"/>
          </a:xfrm>
        </p:spPr>
        <p:txBody>
          <a:bodyPr>
            <a:normAutofit fontScale="90000"/>
          </a:bodyPr>
          <a:lstStyle/>
          <a:p>
            <a:r>
              <a:rPr lang="en-US" altLang="zh-TW" b="1" dirty="0"/>
              <a:t>4</a:t>
            </a:r>
            <a:r>
              <a:rPr lang="en-US" altLang="zh-TW" b="1" dirty="0" smtClean="0"/>
              <a:t>-2 </a:t>
            </a:r>
            <a:r>
              <a:rPr lang="en-US" altLang="zh-TW" b="1" dirty="0" smtClean="0"/>
              <a:t>Pass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One</a:t>
            </a:r>
            <a:br>
              <a:rPr lang="en-US" altLang="zh-TW" b="1" dirty="0" smtClean="0"/>
            </a:br>
            <a:r>
              <a:rPr lang="en-US" altLang="zh-TW" b="1" dirty="0" smtClean="0"/>
              <a:t> </a:t>
            </a:r>
            <a:r>
              <a:rPr lang="zh-TW" altLang="en-US" b="1" dirty="0" smtClean="0"/>
              <a:t>流程 </a:t>
            </a:r>
            <a:r>
              <a:rPr lang="en-US" altLang="zh-TW" b="1" dirty="0" smtClean="0"/>
              <a:t>(</a:t>
            </a:r>
            <a:r>
              <a:rPr lang="zh-TW" altLang="en-US" b="1" dirty="0" smtClean="0"/>
              <a:t>續</a:t>
            </a:r>
            <a:r>
              <a:rPr lang="en-US" altLang="zh-TW" b="1" dirty="0" smtClean="0"/>
              <a:t>)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2521258" y="6244531"/>
            <a:ext cx="142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圖 </a:t>
            </a:r>
            <a:r>
              <a:rPr lang="en-US" altLang="zh-TW" dirty="0" smtClean="0"/>
              <a:t>2-2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24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15518"/>
          </a:xfrm>
        </p:spPr>
        <p:txBody>
          <a:bodyPr>
            <a:normAutofit fontScale="90000"/>
          </a:bodyPr>
          <a:lstStyle/>
          <a:p>
            <a:r>
              <a:rPr lang="en-US" altLang="zh-TW" b="1" dirty="0" smtClean="0"/>
              <a:t>2-1 </a:t>
            </a:r>
            <a:r>
              <a:rPr lang="zh-TW" altLang="en-US" b="1" dirty="0" smtClean="0"/>
              <a:t>資料結構 </a:t>
            </a:r>
            <a:r>
              <a:rPr lang="en-US" altLang="zh-TW" b="1" dirty="0"/>
              <a:t>Attribute </a:t>
            </a:r>
            <a:r>
              <a:rPr lang="en-US" altLang="zh-TW" b="1" dirty="0" smtClean="0"/>
              <a:t>(</a:t>
            </a:r>
            <a:r>
              <a:rPr lang="zh-TW" altLang="en-US" b="1" dirty="0" smtClean="0"/>
              <a:t>續</a:t>
            </a:r>
            <a:r>
              <a:rPr lang="en-US" altLang="zh-TW" b="1" dirty="0" smtClean="0"/>
              <a:t>)</a:t>
            </a:r>
            <a:endParaRPr lang="zh-TW" altLang="en-US" b="1" dirty="0"/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854886" y="1225118"/>
            <a:ext cx="11337114" cy="5282214"/>
          </a:xfrm>
        </p:spPr>
        <p:txBody>
          <a:bodyPr>
            <a:normAutofit/>
          </a:bodyPr>
          <a:lstStyle/>
          <a:p>
            <a:r>
              <a:rPr lang="en-US" altLang="zh-TW" sz="2800" dirty="0" smtClean="0"/>
              <a:t>Assembler </a:t>
            </a:r>
            <a:r>
              <a:rPr lang="zh-TW" altLang="en-US" sz="2800" dirty="0"/>
              <a:t>類別</a:t>
            </a:r>
            <a:endParaRPr lang="en-US" altLang="zh-TW" sz="2800" dirty="0" smtClean="0"/>
          </a:p>
          <a:p>
            <a:pPr marL="0" indent="0">
              <a:buNone/>
            </a:pPr>
            <a:r>
              <a:rPr lang="zh-TW" altLang="en-US" sz="2800" dirty="0" smtClean="0">
                <a:solidFill>
                  <a:srgbClr val="FF0000"/>
                </a:solidFill>
              </a:rPr>
              <a:t>    ▶ </a:t>
            </a:r>
            <a:r>
              <a:rPr lang="en-US" altLang="zh-TW" sz="2800" dirty="0" smtClean="0">
                <a:solidFill>
                  <a:srgbClr val="FF0000"/>
                </a:solidFill>
              </a:rPr>
              <a:t>Attribute </a:t>
            </a:r>
            <a:r>
              <a:rPr lang="zh-TW" altLang="en-US" sz="2800" dirty="0" smtClean="0">
                <a:solidFill>
                  <a:srgbClr val="FF0000"/>
                </a:solidFill>
              </a:rPr>
              <a:t>屬性</a:t>
            </a:r>
            <a:endParaRPr lang="en-US" altLang="zh-TW" sz="2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sz="2000" b="1" dirty="0" smtClean="0">
                <a:solidFill>
                  <a:schemeClr val="accent2">
                    <a:lumMod val="75000"/>
                  </a:schemeClr>
                </a:solidFill>
              </a:rPr>
              <a:t>         ▶  </a:t>
            </a:r>
            <a:r>
              <a:rPr lang="en-US" altLang="zh-TW" sz="2000" b="1" dirty="0" smtClean="0">
                <a:solidFill>
                  <a:schemeClr val="accent2">
                    <a:lumMod val="75000"/>
                  </a:schemeClr>
                </a:solidFill>
              </a:rPr>
              <a:t>__</a:t>
            </a:r>
            <a:r>
              <a:rPr lang="en-US" altLang="zh-TW" sz="2000" b="1" dirty="0" err="1" smtClean="0">
                <a:solidFill>
                  <a:schemeClr val="accent2">
                    <a:lumMod val="75000"/>
                  </a:schemeClr>
                </a:solidFill>
              </a:rPr>
              <a:t>symbol_table</a:t>
            </a:r>
            <a:r>
              <a:rPr lang="en-US" altLang="zh-TW" sz="20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zh-TW" altLang="en-US" sz="2000" dirty="0"/>
              <a:t>初始化</a:t>
            </a:r>
            <a:r>
              <a:rPr lang="zh-TW" altLang="en-US" sz="2000" dirty="0" smtClean="0"/>
              <a:t>為 </a:t>
            </a:r>
            <a:r>
              <a:rPr lang="en-US" altLang="zh-TW" sz="2000" b="1" dirty="0" smtClean="0">
                <a:solidFill>
                  <a:schemeClr val="accent3">
                    <a:lumMod val="75000"/>
                  </a:schemeClr>
                </a:solidFill>
              </a:rPr>
              <a:t>{} </a:t>
            </a:r>
            <a:r>
              <a:rPr lang="en-US" altLang="zh-TW" sz="2000" b="1" dirty="0">
                <a:solidFill>
                  <a:schemeClr val="accent3">
                    <a:lumMod val="75000"/>
                  </a:schemeClr>
                </a:solidFill>
              </a:rPr>
              <a:t>(dictionary) </a:t>
            </a:r>
            <a:endParaRPr lang="en-US" altLang="zh-TW" sz="2000" b="1" dirty="0" smtClean="0">
              <a:solidFill>
                <a:schemeClr val="accent3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2000" dirty="0" smtClean="0"/>
              <a:t>              (</a:t>
            </a:r>
            <a:r>
              <a:rPr lang="zh-TW" altLang="en-US" sz="2000" dirty="0" smtClean="0"/>
              <a:t>用意</a:t>
            </a:r>
            <a:r>
              <a:rPr lang="en-US" altLang="zh-TW" sz="2000" dirty="0" smtClean="0"/>
              <a:t>)</a:t>
            </a:r>
            <a:r>
              <a:rPr lang="zh-TW" altLang="en-US" sz="2000" dirty="0"/>
              <a:t> </a:t>
            </a:r>
            <a:r>
              <a:rPr lang="zh-TW" altLang="en-US" sz="2000" dirty="0" smtClean="0"/>
              <a:t>存放</a:t>
            </a:r>
            <a:r>
              <a:rPr lang="zh-TW" altLang="en-US" sz="2000" dirty="0"/>
              <a:t>多個程式區塊的 </a:t>
            </a:r>
            <a:r>
              <a:rPr lang="en-US" altLang="zh-TW" sz="2000" dirty="0"/>
              <a:t>symbol </a:t>
            </a:r>
            <a:r>
              <a:rPr lang="en-US" altLang="zh-TW" sz="2000" dirty="0" smtClean="0"/>
              <a:t>table</a:t>
            </a:r>
          </a:p>
          <a:p>
            <a:pPr marL="0" indent="0">
              <a:buNone/>
            </a:pPr>
            <a:r>
              <a:rPr lang="en-US" altLang="zh-TW" sz="2000" dirty="0" smtClean="0"/>
              <a:t>         </a:t>
            </a:r>
            <a:r>
              <a:rPr lang="zh-TW" altLang="en-US" sz="2000" b="1" dirty="0" smtClean="0">
                <a:solidFill>
                  <a:schemeClr val="accent2">
                    <a:lumMod val="75000"/>
                  </a:schemeClr>
                </a:solidFill>
              </a:rPr>
              <a:t>▶  </a:t>
            </a:r>
            <a:r>
              <a:rPr lang="en-US" altLang="zh-TW" sz="2000" b="1" dirty="0">
                <a:solidFill>
                  <a:schemeClr val="accent2">
                    <a:lumMod val="75000"/>
                  </a:schemeClr>
                </a:solidFill>
              </a:rPr>
              <a:t>__</a:t>
            </a:r>
            <a:r>
              <a:rPr lang="en-US" altLang="zh-TW" sz="2000" b="1" dirty="0" err="1" smtClean="0">
                <a:solidFill>
                  <a:schemeClr val="accent2">
                    <a:lumMod val="75000"/>
                  </a:schemeClr>
                </a:solidFill>
              </a:rPr>
              <a:t>modified_record</a:t>
            </a:r>
            <a:r>
              <a:rPr lang="zh-TW" altLang="en-US" sz="20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zh-TW" altLang="en-US" sz="2000" dirty="0" smtClean="0"/>
              <a:t>初始化為 </a:t>
            </a:r>
            <a:r>
              <a:rPr lang="en-US" altLang="zh-TW" sz="2000" b="1" dirty="0" smtClean="0">
                <a:solidFill>
                  <a:schemeClr val="accent3">
                    <a:lumMod val="75000"/>
                  </a:schemeClr>
                </a:solidFill>
              </a:rPr>
              <a:t>{} </a:t>
            </a:r>
            <a:r>
              <a:rPr lang="en-US" altLang="zh-TW" sz="2000" b="1" dirty="0">
                <a:solidFill>
                  <a:schemeClr val="accent3">
                    <a:lumMod val="75000"/>
                  </a:schemeClr>
                </a:solidFill>
              </a:rPr>
              <a:t>(dictionary) </a:t>
            </a:r>
            <a:endParaRPr lang="en-US" altLang="zh-TW" sz="2000" b="1" dirty="0" smtClean="0">
              <a:solidFill>
                <a:schemeClr val="accent3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zh-TW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</a:t>
            </a:r>
            <a:r>
              <a:rPr lang="en-US" altLang="zh-TW" sz="2000" dirty="0" smtClean="0"/>
              <a:t>(</a:t>
            </a:r>
            <a:r>
              <a:rPr lang="zh-TW" altLang="en-US" sz="2000" dirty="0"/>
              <a:t>用意</a:t>
            </a:r>
            <a:r>
              <a:rPr lang="en-US" altLang="zh-TW" sz="2000" dirty="0" smtClean="0"/>
              <a:t>)</a:t>
            </a:r>
            <a:r>
              <a:rPr lang="zh-TW" altLang="en-US" sz="2000" dirty="0" smtClean="0"/>
              <a:t> 存放</a:t>
            </a:r>
            <a:r>
              <a:rPr lang="zh-TW" altLang="en-US" sz="2000" dirty="0"/>
              <a:t>多個程式區塊的 </a:t>
            </a:r>
            <a:r>
              <a:rPr lang="en-US" altLang="zh-TW" sz="2000" dirty="0"/>
              <a:t>modified record</a:t>
            </a:r>
            <a:r>
              <a:rPr lang="zh-TW" altLang="en-US" sz="2000" b="1" dirty="0" smtClean="0">
                <a:solidFill>
                  <a:srgbClr val="002060"/>
                </a:solidFill>
              </a:rPr>
              <a:t> </a:t>
            </a:r>
            <a:r>
              <a:rPr lang="zh-TW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資訊</a:t>
            </a:r>
            <a:endParaRPr lang="en-US" altLang="zh-TW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sz="2000" b="1" dirty="0">
                <a:solidFill>
                  <a:srgbClr val="002060"/>
                </a:solidFill>
              </a:rPr>
              <a:t> </a:t>
            </a:r>
            <a:r>
              <a:rPr lang="zh-TW" altLang="en-US" sz="2000" b="1" dirty="0" smtClean="0">
                <a:solidFill>
                  <a:srgbClr val="002060"/>
                </a:solidFill>
              </a:rPr>
              <a:t>        ▶  </a:t>
            </a:r>
            <a:r>
              <a:rPr lang="en-US" altLang="zh-TW" sz="2000" b="1" dirty="0" smtClean="0">
                <a:solidFill>
                  <a:schemeClr val="accent2">
                    <a:lumMod val="75000"/>
                  </a:schemeClr>
                </a:solidFill>
              </a:rPr>
              <a:t>__</a:t>
            </a:r>
            <a:r>
              <a:rPr lang="en-US" altLang="zh-TW" sz="2000" b="1" dirty="0" err="1">
                <a:solidFill>
                  <a:schemeClr val="accent2">
                    <a:lumMod val="75000"/>
                  </a:schemeClr>
                </a:solidFill>
              </a:rPr>
              <a:t>literal_table</a:t>
            </a:r>
            <a:r>
              <a:rPr lang="zh-TW" altLang="en-US" sz="2000" b="1" dirty="0" smtClean="0">
                <a:solidFill>
                  <a:schemeClr val="accent2">
                    <a:lumMod val="75000"/>
                  </a:schemeClr>
                </a:solidFill>
              </a:rPr>
              <a:t>   </a:t>
            </a:r>
            <a:r>
              <a:rPr lang="zh-TW" altLang="en-US" sz="2000" dirty="0" smtClean="0"/>
              <a:t>初始化為 </a:t>
            </a:r>
            <a:r>
              <a:rPr lang="en-US" altLang="zh-TW" sz="2000" b="1" dirty="0" smtClean="0">
                <a:solidFill>
                  <a:schemeClr val="accent3">
                    <a:lumMod val="75000"/>
                  </a:schemeClr>
                </a:solidFill>
              </a:rPr>
              <a:t>[]</a:t>
            </a:r>
            <a:r>
              <a:rPr lang="zh-TW" altLang="en-US" sz="2000" b="1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zh-TW" sz="2000" b="1" dirty="0" smtClean="0">
                <a:solidFill>
                  <a:schemeClr val="accent3">
                    <a:lumMod val="75000"/>
                  </a:schemeClr>
                </a:solidFill>
              </a:rPr>
              <a:t>(list)</a:t>
            </a:r>
          </a:p>
          <a:p>
            <a:pPr marL="0" indent="0">
              <a:buNone/>
            </a:pPr>
            <a:r>
              <a:rPr lang="en-US" altLang="zh-TW" sz="2000" dirty="0"/>
              <a:t> </a:t>
            </a:r>
            <a:r>
              <a:rPr lang="en-US" altLang="zh-TW" sz="2000" dirty="0" smtClean="0"/>
              <a:t>            (</a:t>
            </a:r>
            <a:r>
              <a:rPr lang="zh-TW" altLang="en-US" sz="2000" dirty="0"/>
              <a:t>用意</a:t>
            </a:r>
            <a:r>
              <a:rPr lang="en-US" altLang="zh-TW" sz="2000" dirty="0" smtClean="0"/>
              <a:t>)</a:t>
            </a:r>
            <a:r>
              <a:rPr lang="zh-TW" altLang="en-US" sz="2000" dirty="0" smtClean="0"/>
              <a:t> 存放</a:t>
            </a:r>
            <a:r>
              <a:rPr lang="zh-TW" altLang="en-US" sz="2000" dirty="0"/>
              <a:t>各種字面</a:t>
            </a:r>
            <a:r>
              <a:rPr lang="zh-TW" altLang="en-US" sz="2000" dirty="0" smtClean="0"/>
              <a:t>常數</a:t>
            </a:r>
            <a:endParaRPr lang="en-US" altLang="zh-TW" sz="2000" dirty="0" smtClean="0"/>
          </a:p>
          <a:p>
            <a:pPr marL="0" indent="0">
              <a:buNone/>
            </a:pPr>
            <a:r>
              <a:rPr lang="zh-TW" altLang="en-US" sz="2000" dirty="0" smtClean="0"/>
              <a:t>         ▶ </a:t>
            </a:r>
            <a:r>
              <a:rPr lang="en-US" altLang="zh-TW" sz="2000" b="1" dirty="0" smtClean="0">
                <a:solidFill>
                  <a:schemeClr val="accent2">
                    <a:lumMod val="75000"/>
                  </a:schemeClr>
                </a:solidFill>
              </a:rPr>
              <a:t>__</a:t>
            </a:r>
            <a:r>
              <a:rPr lang="en-US" altLang="zh-TW" sz="2000" b="1" dirty="0" err="1" smtClean="0">
                <a:solidFill>
                  <a:schemeClr val="accent2">
                    <a:lumMod val="75000"/>
                  </a:schemeClr>
                </a:solidFill>
              </a:rPr>
              <a:t>error_flag</a:t>
            </a:r>
            <a:r>
              <a:rPr lang="en-US" altLang="zh-TW" sz="2000" b="1" dirty="0" smtClean="0">
                <a:solidFill>
                  <a:schemeClr val="accent2">
                    <a:lumMod val="75000"/>
                  </a:schemeClr>
                </a:solidFill>
              </a:rPr>
              <a:t>   </a:t>
            </a:r>
            <a:r>
              <a:rPr lang="zh-TW" altLang="en-US" sz="2000" dirty="0" smtClean="0"/>
              <a:t>初始化為 </a:t>
            </a:r>
            <a:r>
              <a:rPr lang="en-US" altLang="zh-TW" sz="2000" b="1" dirty="0" smtClean="0">
                <a:solidFill>
                  <a:schemeClr val="accent3">
                    <a:lumMod val="75000"/>
                  </a:schemeClr>
                </a:solidFill>
              </a:rPr>
              <a:t>False (Boolean)</a:t>
            </a:r>
          </a:p>
          <a:p>
            <a:pPr marL="0" indent="0">
              <a:buNone/>
            </a:pPr>
            <a:r>
              <a:rPr lang="en-US" altLang="zh-TW" sz="2000" dirty="0"/>
              <a:t>               (</a:t>
            </a:r>
            <a:r>
              <a:rPr lang="zh-TW" altLang="en-US" sz="2000" dirty="0"/>
              <a:t>用意</a:t>
            </a:r>
            <a:r>
              <a:rPr lang="en-US" altLang="zh-TW" sz="2000" dirty="0"/>
              <a:t>)</a:t>
            </a:r>
            <a:r>
              <a:rPr lang="zh-TW" altLang="en-US" sz="2000" dirty="0"/>
              <a:t> </a:t>
            </a:r>
            <a:r>
              <a:rPr lang="zh-TW" altLang="en-US" sz="2000" dirty="0" smtClean="0"/>
              <a:t>紀錄程式是否有錯誤</a:t>
            </a:r>
            <a:r>
              <a:rPr lang="en-US" altLang="zh-TW" sz="2000" dirty="0" smtClean="0"/>
              <a:t>(</a:t>
            </a:r>
            <a:r>
              <a:rPr lang="zh-TW" altLang="en-US" sz="2000" dirty="0" smtClean="0"/>
              <a:t>只要有一個錯就會變成 </a:t>
            </a:r>
            <a:r>
              <a:rPr lang="en-US" altLang="zh-TW" sz="2000" dirty="0" smtClean="0"/>
              <a:t>true</a:t>
            </a:r>
            <a:r>
              <a:rPr lang="zh-TW" altLang="en-US" sz="2000" dirty="0" smtClean="0"/>
              <a:t>，不過不影響多個報錯偵測</a:t>
            </a:r>
            <a:r>
              <a:rPr lang="en-US" altLang="zh-TW" sz="20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1395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2" y="290004"/>
            <a:ext cx="8596669" cy="700036"/>
          </a:xfrm>
        </p:spPr>
        <p:txBody>
          <a:bodyPr>
            <a:normAutofit/>
          </a:bodyPr>
          <a:lstStyle/>
          <a:p>
            <a:r>
              <a:rPr lang="en-US" altLang="zh-TW" b="1" dirty="0"/>
              <a:t>4</a:t>
            </a:r>
            <a:r>
              <a:rPr lang="en-US" altLang="zh-TW" b="1" dirty="0" smtClean="0"/>
              <a:t>-3 </a:t>
            </a:r>
            <a:r>
              <a:rPr lang="en-US" altLang="zh-TW" b="1" dirty="0" smtClean="0"/>
              <a:t>Pass two </a:t>
            </a:r>
            <a:r>
              <a:rPr lang="zh-TW" altLang="en-US" b="1" dirty="0" smtClean="0"/>
              <a:t>流程</a:t>
            </a:r>
            <a:endParaRPr lang="zh-TW" altLang="en-US" dirty="0"/>
          </a:p>
        </p:txBody>
      </p:sp>
      <p:sp>
        <p:nvSpPr>
          <p:cNvPr id="4" name="內容版面配置區 5"/>
          <p:cNvSpPr txBox="1">
            <a:spLocks/>
          </p:cNvSpPr>
          <p:nvPr/>
        </p:nvSpPr>
        <p:spPr>
          <a:xfrm>
            <a:off x="35509" y="1317662"/>
            <a:ext cx="9238492" cy="20883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目標 </a:t>
            </a:r>
            <a:r>
              <a:rPr lang="en-US" altLang="zh-TW" dirty="0" smtClean="0"/>
              <a:t>:</a:t>
            </a:r>
            <a:r>
              <a:rPr lang="zh-TW" altLang="en-US" dirty="0" smtClean="0"/>
              <a:t>  </a:t>
            </a:r>
            <a:endParaRPr lang="en-US" altLang="zh-TW" dirty="0" smtClean="0"/>
          </a:p>
          <a:p>
            <a:pPr marL="0" indent="0">
              <a:buFont typeface="Wingdings 3" charset="2"/>
              <a:buNone/>
            </a:pPr>
            <a:r>
              <a:rPr lang="en-US" altLang="zh-TW" dirty="0" smtClean="0"/>
              <a:t>      </a:t>
            </a:r>
            <a:r>
              <a:rPr lang="zh-TW" altLang="en-US" dirty="0" smtClean="0"/>
              <a:t>▶  讀取 </a:t>
            </a:r>
            <a:r>
              <a:rPr lang="en-US" altLang="zh-TW" dirty="0" smtClean="0"/>
              <a:t>one-pass</a:t>
            </a:r>
            <a:r>
              <a:rPr lang="zh-TW" altLang="en-US" dirty="0" smtClean="0"/>
              <a:t> 的 </a:t>
            </a:r>
            <a:r>
              <a:rPr lang="en-US" altLang="zh-TW" dirty="0" smtClean="0"/>
              <a:t>instruction_set </a:t>
            </a:r>
            <a:r>
              <a:rPr lang="zh-TW" altLang="en-US" dirty="0"/>
              <a:t>製作</a:t>
            </a:r>
            <a:r>
              <a:rPr lang="zh-TW" altLang="en-US" dirty="0" smtClean="0"/>
              <a:t>出每個 </a:t>
            </a:r>
            <a:r>
              <a:rPr lang="en-US" altLang="zh-TW" dirty="0" smtClean="0"/>
              <a:t>instruction </a:t>
            </a:r>
            <a:r>
              <a:rPr lang="zh-TW" altLang="en-US" dirty="0" smtClean="0"/>
              <a:t>的 </a:t>
            </a:r>
            <a:r>
              <a:rPr lang="en-US" altLang="zh-TW" dirty="0" smtClean="0"/>
              <a:t>object code</a:t>
            </a:r>
          </a:p>
          <a:p>
            <a:pPr marL="0" indent="0">
              <a:buNone/>
            </a:pPr>
            <a:r>
              <a:rPr lang="en-US" altLang="zh-TW" dirty="0" smtClean="0"/>
              <a:t>      </a:t>
            </a:r>
            <a:r>
              <a:rPr lang="zh-TW" altLang="en-US" dirty="0" smtClean="0"/>
              <a:t>▶  </a:t>
            </a:r>
            <a:r>
              <a:rPr lang="en-US" altLang="zh-TW" dirty="0"/>
              <a:t>__</a:t>
            </a:r>
            <a:r>
              <a:rPr lang="en-US" altLang="zh-TW" dirty="0" err="1" smtClean="0"/>
              <a:t>modified_record</a:t>
            </a:r>
            <a:r>
              <a:rPr lang="en-US" altLang="zh-TW" dirty="0" smtClean="0"/>
              <a:t> </a:t>
            </a:r>
            <a:r>
              <a:rPr lang="zh-TW" altLang="en-US" dirty="0" smtClean="0"/>
              <a:t>要紀錄每個程式區塊需要 </a:t>
            </a:r>
            <a:r>
              <a:rPr lang="en-US" altLang="zh-TW" dirty="0" smtClean="0"/>
              <a:t>relocation </a:t>
            </a:r>
            <a:r>
              <a:rPr lang="zh-TW" altLang="en-US" dirty="0" smtClean="0"/>
              <a:t>的 </a:t>
            </a:r>
            <a:r>
              <a:rPr lang="en-US" altLang="zh-TW" dirty="0" smtClean="0"/>
              <a:t>Modification record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5042517" y="6280042"/>
            <a:ext cx="142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圖 </a:t>
            </a:r>
            <a:r>
              <a:rPr lang="en-US" altLang="zh-TW" dirty="0" smtClean="0"/>
              <a:t>3-1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360" y="0"/>
            <a:ext cx="3324907" cy="68580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926238" y="4629873"/>
            <a:ext cx="272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以上是</a:t>
            </a:r>
            <a:r>
              <a:rPr lang="en-US" altLang="zh-TW" dirty="0" smtClean="0"/>
              <a:t>pass two</a:t>
            </a:r>
            <a:r>
              <a:rPr lang="zh-TW" altLang="en-US" dirty="0" smtClean="0"/>
              <a:t>總表 </a:t>
            </a:r>
            <a:r>
              <a:rPr lang="en-US" altLang="zh-TW" dirty="0" smtClean="0"/>
              <a:t>=&gt;</a:t>
            </a:r>
          </a:p>
          <a:p>
            <a:r>
              <a:rPr lang="en-US" altLang="zh-TW" dirty="0" smtClean="0"/>
              <a:t>(</a:t>
            </a:r>
            <a:r>
              <a:rPr lang="zh-TW" altLang="en-US" dirty="0" smtClean="0"/>
              <a:t>後一頁有稍微放大版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0779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66613" y="361025"/>
            <a:ext cx="8596669" cy="700036"/>
          </a:xfrm>
        </p:spPr>
        <p:txBody>
          <a:bodyPr>
            <a:normAutofit/>
          </a:bodyPr>
          <a:lstStyle/>
          <a:p>
            <a:r>
              <a:rPr lang="en-US" altLang="zh-TW" b="1" dirty="0"/>
              <a:t>4</a:t>
            </a:r>
            <a:r>
              <a:rPr lang="en-US" altLang="zh-TW" b="1" dirty="0" smtClean="0"/>
              <a:t>-3 </a:t>
            </a:r>
            <a:r>
              <a:rPr lang="en-US" altLang="zh-TW" b="1" dirty="0" smtClean="0"/>
              <a:t>Pass two </a:t>
            </a:r>
            <a:r>
              <a:rPr lang="zh-TW" altLang="en-US" b="1" dirty="0" smtClean="0"/>
              <a:t>流程</a:t>
            </a:r>
            <a:r>
              <a:rPr lang="en-US" altLang="zh-TW" b="1" dirty="0" smtClean="0"/>
              <a:t>(</a:t>
            </a:r>
            <a:r>
              <a:rPr lang="zh-TW" altLang="en-US" b="1" dirty="0" smtClean="0"/>
              <a:t>續</a:t>
            </a:r>
            <a:r>
              <a:rPr lang="en-US" altLang="zh-TW" b="1" dirty="0" smtClean="0"/>
              <a:t>)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37"/>
          <a:stretch/>
        </p:blipFill>
        <p:spPr>
          <a:xfrm>
            <a:off x="1287869" y="931521"/>
            <a:ext cx="6219658" cy="57041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45"/>
          <a:stretch/>
        </p:blipFill>
        <p:spPr>
          <a:xfrm>
            <a:off x="5897368" y="107259"/>
            <a:ext cx="5712040" cy="666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5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2" y="1164138"/>
            <a:ext cx="7881781" cy="569386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692" y="4013337"/>
            <a:ext cx="2799982" cy="284466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2" y="290004"/>
            <a:ext cx="8596669" cy="700036"/>
          </a:xfrm>
        </p:spPr>
        <p:txBody>
          <a:bodyPr>
            <a:normAutofit/>
          </a:bodyPr>
          <a:lstStyle/>
          <a:p>
            <a:r>
              <a:rPr lang="en-US" altLang="zh-TW" b="1" dirty="0"/>
              <a:t>4</a:t>
            </a:r>
            <a:r>
              <a:rPr lang="en-US" altLang="zh-TW" b="1" dirty="0" smtClean="0"/>
              <a:t>-4 Write Object Program </a:t>
            </a:r>
            <a:r>
              <a:rPr lang="zh-TW" altLang="en-US" b="1" dirty="0" smtClean="0"/>
              <a:t>流程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461564" y="210757"/>
            <a:ext cx="3624874" cy="2541026"/>
          </a:xfrm>
        </p:spPr>
        <p:txBody>
          <a:bodyPr>
            <a:normAutofit/>
          </a:bodyPr>
          <a:lstStyle/>
          <a:p>
            <a:r>
              <a:rPr lang="zh-TW" altLang="en-US" dirty="0"/>
              <a:t>目標 </a:t>
            </a:r>
            <a:r>
              <a:rPr lang="en-US" altLang="zh-TW" dirty="0"/>
              <a:t>:</a:t>
            </a:r>
            <a:r>
              <a:rPr lang="zh-TW" altLang="en-US" dirty="0"/>
              <a:t>  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   </a:t>
            </a:r>
            <a:r>
              <a:rPr lang="zh-TW" altLang="en-US" dirty="0"/>
              <a:t>▶ </a:t>
            </a:r>
            <a:r>
              <a:rPr lang="zh-TW" altLang="en-US" dirty="0" smtClean="0"/>
              <a:t>製作 </a:t>
            </a:r>
            <a:r>
              <a:rPr lang="en-US" altLang="zh-TW" dirty="0" smtClean="0"/>
              <a:t>object program </a:t>
            </a:r>
            <a:r>
              <a:rPr lang="zh-TW" altLang="en-US" dirty="0" smtClean="0"/>
              <a:t>，印出 </a:t>
            </a:r>
            <a:r>
              <a:rPr lang="en-US" altLang="zh-TW" dirty="0" smtClean="0"/>
              <a:t>H</a:t>
            </a:r>
            <a:r>
              <a:rPr lang="zh-TW" altLang="en-US" dirty="0" smtClean="0"/>
              <a:t>、 </a:t>
            </a:r>
            <a:r>
              <a:rPr lang="en-US" altLang="zh-TW" dirty="0" smtClean="0"/>
              <a:t>D</a:t>
            </a:r>
            <a:r>
              <a:rPr lang="zh-TW" altLang="en-US" dirty="0" smtClean="0"/>
              <a:t>、</a:t>
            </a:r>
            <a:r>
              <a:rPr lang="en-US" altLang="zh-TW" dirty="0" smtClean="0"/>
              <a:t>R</a:t>
            </a:r>
            <a:r>
              <a:rPr lang="zh-TW" altLang="en-US" dirty="0" smtClean="0"/>
              <a:t>、</a:t>
            </a:r>
            <a:r>
              <a:rPr lang="en-US" altLang="zh-TW" dirty="0" smtClean="0"/>
              <a:t>T</a:t>
            </a:r>
            <a:r>
              <a:rPr lang="zh-TW" altLang="en-US" dirty="0" smtClean="0"/>
              <a:t>、</a:t>
            </a:r>
            <a:r>
              <a:rPr lang="en-US" altLang="zh-TW" dirty="0" smtClean="0"/>
              <a:t>M</a:t>
            </a:r>
            <a:r>
              <a:rPr lang="zh-TW" altLang="en-US" dirty="0" smtClean="0"/>
              <a:t>、</a:t>
            </a:r>
            <a:r>
              <a:rPr lang="en-US" altLang="zh-TW" dirty="0" smtClean="0"/>
              <a:t>E record </a:t>
            </a:r>
            <a:r>
              <a:rPr lang="zh-TW" altLang="en-US" dirty="0" smtClean="0"/>
              <a:t>並輸出</a:t>
            </a:r>
            <a:r>
              <a:rPr lang="zh-TW" altLang="en-US" dirty="0"/>
              <a:t>成</a:t>
            </a:r>
            <a:r>
              <a:rPr lang="zh-TW" altLang="en-US" dirty="0" smtClean="0"/>
              <a:t>一個檔案 </a:t>
            </a:r>
            <a:endParaRPr lang="en-US" altLang="zh-TW" dirty="0"/>
          </a:p>
        </p:txBody>
      </p:sp>
      <p:sp>
        <p:nvSpPr>
          <p:cNvPr id="6" name="文字方塊 5"/>
          <p:cNvSpPr txBox="1"/>
          <p:nvPr/>
        </p:nvSpPr>
        <p:spPr>
          <a:xfrm>
            <a:off x="4780579" y="6375122"/>
            <a:ext cx="905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圖 </a:t>
            </a:r>
            <a:r>
              <a:rPr lang="en-US" altLang="zh-TW" dirty="0" smtClean="0"/>
              <a:t>4-1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543485" y="6287943"/>
            <a:ext cx="905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圖 </a:t>
            </a:r>
            <a:r>
              <a:rPr lang="en-US" altLang="zh-TW" dirty="0" smtClean="0"/>
              <a:t>4-2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603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3" y="290004"/>
            <a:ext cx="4205386" cy="700036"/>
          </a:xfrm>
        </p:spPr>
        <p:txBody>
          <a:bodyPr>
            <a:normAutofit fontScale="90000"/>
          </a:bodyPr>
          <a:lstStyle/>
          <a:p>
            <a:r>
              <a:rPr lang="en-US" altLang="zh-TW" b="1" dirty="0"/>
              <a:t>4</a:t>
            </a:r>
            <a:r>
              <a:rPr lang="en-US" altLang="zh-TW" b="1" dirty="0" smtClean="0"/>
              <a:t>-4 Write Object Program </a:t>
            </a:r>
            <a:r>
              <a:rPr lang="zh-TW" altLang="en-US" b="1" dirty="0" smtClean="0"/>
              <a:t>流程</a:t>
            </a:r>
            <a:r>
              <a:rPr lang="en-US" altLang="zh-TW" b="1" dirty="0" smtClean="0"/>
              <a:t>(</a:t>
            </a:r>
            <a:r>
              <a:rPr lang="zh-TW" altLang="en-US" b="1" dirty="0" smtClean="0"/>
              <a:t>續</a:t>
            </a:r>
            <a:r>
              <a:rPr lang="en-US" altLang="zh-TW" b="1" dirty="0" smtClean="0"/>
              <a:t>)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5115859" y="6147889"/>
            <a:ext cx="905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圖 </a:t>
            </a:r>
            <a:r>
              <a:rPr lang="en-US" altLang="zh-TW" dirty="0" smtClean="0"/>
              <a:t>4-3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001" y="0"/>
            <a:ext cx="38586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35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15518"/>
          </a:xfrm>
        </p:spPr>
        <p:txBody>
          <a:bodyPr>
            <a:normAutofit fontScale="90000"/>
          </a:bodyPr>
          <a:lstStyle/>
          <a:p>
            <a:r>
              <a:rPr lang="en-US" altLang="zh-TW" b="1" dirty="0" smtClean="0"/>
              <a:t>2.1.1 __opcode </a:t>
            </a:r>
            <a:r>
              <a:rPr lang="zh-TW" altLang="en-US" b="1" dirty="0" smtClean="0"/>
              <a:t>格式說明</a:t>
            </a:r>
            <a:endParaRPr lang="zh-TW" altLang="en-US" b="1" dirty="0"/>
          </a:p>
        </p:txBody>
      </p:sp>
      <p:sp>
        <p:nvSpPr>
          <p:cNvPr id="3" name="文字方塊 2"/>
          <p:cNvSpPr txBox="1"/>
          <p:nvPr/>
        </p:nvSpPr>
        <p:spPr>
          <a:xfrm>
            <a:off x="677334" y="1376039"/>
            <a:ext cx="1101455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本程式的 </a:t>
            </a:r>
            <a:r>
              <a:rPr lang="en-US" altLang="zh-TW" b="1" dirty="0" smtClean="0">
                <a:solidFill>
                  <a:srgbClr val="0070C0"/>
                </a:solidFill>
              </a:rPr>
              <a:t>__opcode </a:t>
            </a:r>
            <a:r>
              <a:rPr lang="zh-TW" altLang="en-US" dirty="0" smtClean="0"/>
              <a:t>是採用 </a:t>
            </a:r>
            <a:r>
              <a:rPr lang="zh-TW" altLang="en-US" b="1" dirty="0" smtClean="0">
                <a:solidFill>
                  <a:srgbClr val="0070C0"/>
                </a:solidFill>
              </a:rPr>
              <a:t>字典型態變數</a:t>
            </a:r>
            <a:r>
              <a:rPr lang="en-US" altLang="zh-TW" dirty="0" smtClean="0"/>
              <a:t>: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以下是可能的欄位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r>
              <a:rPr lang="zh-TW" altLang="en-US" dirty="0" smtClean="0"/>
              <a:t>          </a:t>
            </a:r>
            <a:r>
              <a:rPr lang="en-US" altLang="zh-TW" dirty="0" smtClean="0"/>
              <a:t>{</a:t>
            </a:r>
          </a:p>
          <a:p>
            <a:r>
              <a:rPr lang="zh-TW" altLang="en-US" dirty="0"/>
              <a:t> </a:t>
            </a:r>
            <a:r>
              <a:rPr lang="zh-TW" altLang="en-US" dirty="0" smtClean="0"/>
              <a:t>            </a:t>
            </a:r>
            <a:r>
              <a:rPr lang="en-US" altLang="zh-TW" dirty="0" smtClean="0"/>
              <a:t>“ADD”: {“format”: [3, 4]</a:t>
            </a:r>
            <a:r>
              <a:rPr lang="zh-TW" altLang="en-US" dirty="0" smtClean="0"/>
              <a:t> </a:t>
            </a:r>
            <a:r>
              <a:rPr lang="en-US" altLang="zh-TW" dirty="0" smtClean="0"/>
              <a:t>,”code” : “18” } ,</a:t>
            </a:r>
          </a:p>
          <a:p>
            <a:r>
              <a:rPr lang="zh-TW" altLang="en-US" dirty="0"/>
              <a:t> </a:t>
            </a:r>
            <a:r>
              <a:rPr lang="zh-TW" altLang="en-US" dirty="0" smtClean="0"/>
              <a:t>            </a:t>
            </a:r>
            <a:r>
              <a:rPr lang="en-US" altLang="zh-TW" dirty="0" smtClean="0"/>
              <a:t>“ADDF</a:t>
            </a:r>
            <a:r>
              <a:rPr lang="en-US" altLang="zh-TW" dirty="0"/>
              <a:t>”: {“format”: [3, 4]</a:t>
            </a:r>
            <a:r>
              <a:rPr lang="zh-TW" altLang="en-US" dirty="0"/>
              <a:t> </a:t>
            </a:r>
            <a:r>
              <a:rPr lang="en-US" altLang="zh-TW" dirty="0"/>
              <a:t>,”code” : </a:t>
            </a:r>
            <a:r>
              <a:rPr lang="en-US" altLang="zh-TW" dirty="0" smtClean="0"/>
              <a:t>“58</a:t>
            </a:r>
            <a:r>
              <a:rPr lang="en-US" altLang="zh-TW" dirty="0"/>
              <a:t>” } </a:t>
            </a:r>
            <a:r>
              <a:rPr lang="en-US" altLang="zh-TW" dirty="0" smtClean="0"/>
              <a:t>,</a:t>
            </a:r>
          </a:p>
          <a:p>
            <a:r>
              <a:rPr lang="en-US" altLang="zh-TW" dirty="0"/>
              <a:t> </a:t>
            </a:r>
            <a:r>
              <a:rPr lang="en-US" altLang="zh-TW" dirty="0" smtClean="0"/>
              <a:t>            “ADDR</a:t>
            </a:r>
            <a:r>
              <a:rPr lang="en-US" altLang="zh-TW" dirty="0"/>
              <a:t>”: {“format”: </a:t>
            </a:r>
            <a:r>
              <a:rPr lang="en-US" altLang="zh-TW" dirty="0" smtClean="0"/>
              <a:t>[</a:t>
            </a:r>
            <a:r>
              <a:rPr lang="en-US" altLang="zh-TW" dirty="0"/>
              <a:t>2</a:t>
            </a:r>
            <a:r>
              <a:rPr lang="en-US" altLang="zh-TW" dirty="0" smtClean="0"/>
              <a:t>]</a:t>
            </a:r>
            <a:r>
              <a:rPr lang="zh-TW" altLang="en-US" dirty="0" smtClean="0"/>
              <a:t> </a:t>
            </a:r>
            <a:r>
              <a:rPr lang="en-US" altLang="zh-TW" dirty="0"/>
              <a:t>,”code” : </a:t>
            </a:r>
            <a:r>
              <a:rPr lang="en-US" altLang="zh-TW" dirty="0" smtClean="0"/>
              <a:t>“90” </a:t>
            </a:r>
            <a:r>
              <a:rPr lang="en-US" altLang="zh-TW" dirty="0"/>
              <a:t>} , </a:t>
            </a:r>
            <a:r>
              <a:rPr lang="zh-TW" altLang="en-US" dirty="0" smtClean="0"/>
              <a:t>            </a:t>
            </a:r>
            <a:endParaRPr lang="en-US" altLang="zh-TW" dirty="0" smtClean="0"/>
          </a:p>
          <a:p>
            <a:r>
              <a:rPr lang="zh-TW" altLang="en-US" dirty="0"/>
              <a:t> </a:t>
            </a:r>
            <a:r>
              <a:rPr lang="zh-TW" altLang="en-US" dirty="0" smtClean="0"/>
              <a:t>            </a:t>
            </a:r>
            <a:r>
              <a:rPr lang="en-US" altLang="zh-TW" dirty="0" smtClean="0"/>
              <a:t>“AND”: </a:t>
            </a:r>
            <a:r>
              <a:rPr lang="en-US" altLang="zh-TW" dirty="0"/>
              <a:t>{“format”: </a:t>
            </a:r>
            <a:r>
              <a:rPr lang="en-US" altLang="zh-TW" dirty="0" smtClean="0"/>
              <a:t>[3,4]</a:t>
            </a:r>
            <a:r>
              <a:rPr lang="zh-TW" altLang="en-US" dirty="0" smtClean="0"/>
              <a:t> </a:t>
            </a:r>
            <a:r>
              <a:rPr lang="en-US" altLang="zh-TW" dirty="0"/>
              <a:t>,”code” : </a:t>
            </a:r>
            <a:r>
              <a:rPr lang="en-US" altLang="zh-TW" dirty="0" smtClean="0"/>
              <a:t>“40” </a:t>
            </a:r>
            <a:r>
              <a:rPr lang="en-US" altLang="zh-TW" dirty="0"/>
              <a:t>} </a:t>
            </a:r>
            <a:r>
              <a:rPr lang="en-US" altLang="zh-TW" dirty="0" smtClean="0"/>
              <a:t>,</a:t>
            </a:r>
          </a:p>
          <a:p>
            <a:r>
              <a:rPr lang="zh-TW" altLang="en-US" dirty="0" smtClean="0"/>
              <a:t>             </a:t>
            </a:r>
            <a:r>
              <a:rPr lang="en-US" altLang="zh-TW" dirty="0" smtClean="0"/>
              <a:t>“CLEAR”: </a:t>
            </a:r>
            <a:r>
              <a:rPr lang="en-US" altLang="zh-TW" dirty="0"/>
              <a:t>{“format”: </a:t>
            </a:r>
            <a:r>
              <a:rPr lang="en-US" altLang="zh-TW" dirty="0" smtClean="0"/>
              <a:t>[</a:t>
            </a:r>
            <a:r>
              <a:rPr lang="en-US" altLang="zh-TW" dirty="0"/>
              <a:t>2</a:t>
            </a:r>
            <a:r>
              <a:rPr lang="en-US" altLang="zh-TW" dirty="0" smtClean="0"/>
              <a:t>]</a:t>
            </a:r>
            <a:r>
              <a:rPr lang="zh-TW" altLang="en-US" dirty="0" smtClean="0"/>
              <a:t> </a:t>
            </a:r>
            <a:r>
              <a:rPr lang="en-US" altLang="zh-TW" dirty="0"/>
              <a:t>,”code” : </a:t>
            </a:r>
            <a:r>
              <a:rPr lang="en-US" altLang="zh-TW" dirty="0" smtClean="0"/>
              <a:t>“B4” </a:t>
            </a:r>
            <a:r>
              <a:rPr lang="en-US" altLang="zh-TW" dirty="0"/>
              <a:t>} </a:t>
            </a:r>
            <a:r>
              <a:rPr lang="en-US" altLang="zh-TW" dirty="0" smtClean="0"/>
              <a:t>,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en-US" altLang="zh-TW" dirty="0"/>
              <a:t> </a:t>
            </a:r>
            <a:r>
              <a:rPr lang="en-US" altLang="zh-TW" dirty="0" smtClean="0"/>
              <a:t>               …</a:t>
            </a:r>
          </a:p>
          <a:p>
            <a:r>
              <a:rPr lang="en-US" altLang="zh-TW" dirty="0"/>
              <a:t> </a:t>
            </a:r>
            <a:r>
              <a:rPr lang="en-US" altLang="zh-TW" dirty="0" smtClean="0"/>
              <a:t>         }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zh-TW" altLang="en-US" dirty="0" smtClean="0"/>
              <a:t>  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4002" y="278915"/>
            <a:ext cx="2452215" cy="385095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659450" y="1376039"/>
            <a:ext cx="158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輸入格式 👉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7050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15518"/>
          </a:xfrm>
        </p:spPr>
        <p:txBody>
          <a:bodyPr>
            <a:normAutofit fontScale="90000"/>
          </a:bodyPr>
          <a:lstStyle/>
          <a:p>
            <a:r>
              <a:rPr lang="en-US" altLang="zh-TW" b="1" dirty="0" smtClean="0"/>
              <a:t>2.1.2 </a:t>
            </a:r>
            <a:r>
              <a:rPr lang="zh-TW" altLang="en-US" b="1" dirty="0" smtClean="0"/>
              <a:t>中間檔 </a:t>
            </a:r>
            <a:r>
              <a:rPr lang="en-US" altLang="zh-TW" b="1" dirty="0" smtClean="0"/>
              <a:t>(</a:t>
            </a:r>
            <a:r>
              <a:rPr lang="en-US" altLang="zh-TW" b="1" dirty="0"/>
              <a:t>intermediate </a:t>
            </a:r>
            <a:r>
              <a:rPr lang="en-US" altLang="zh-TW" b="1" dirty="0" smtClean="0"/>
              <a:t>file) </a:t>
            </a:r>
            <a:r>
              <a:rPr lang="zh-TW" altLang="en-US" b="1" dirty="0" smtClean="0"/>
              <a:t>格式說明</a:t>
            </a:r>
            <a:endParaRPr lang="zh-TW" altLang="en-US" b="1" dirty="0"/>
          </a:p>
        </p:txBody>
      </p:sp>
      <p:sp>
        <p:nvSpPr>
          <p:cNvPr id="3" name="文字方塊 2"/>
          <p:cNvSpPr txBox="1"/>
          <p:nvPr/>
        </p:nvSpPr>
        <p:spPr>
          <a:xfrm>
            <a:off x="677334" y="1376039"/>
            <a:ext cx="1101455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本</a:t>
            </a:r>
            <a:r>
              <a:rPr lang="zh-TW" altLang="en-US" dirty="0" smtClean="0"/>
              <a:t>程式將 </a:t>
            </a:r>
            <a:r>
              <a:rPr lang="en-US" altLang="zh-TW" b="1" dirty="0" smtClean="0">
                <a:solidFill>
                  <a:srgbClr val="0070C0"/>
                </a:solidFill>
              </a:rPr>
              <a:t>instruction</a:t>
            </a:r>
            <a:r>
              <a:rPr lang="zh-TW" altLang="en-US" b="1" dirty="0">
                <a:solidFill>
                  <a:srgbClr val="0070C0"/>
                </a:solidFill>
              </a:rPr>
              <a:t>串列型態</a:t>
            </a:r>
            <a:r>
              <a:rPr lang="zh-TW" altLang="en-US" b="1" dirty="0" smtClean="0">
                <a:solidFill>
                  <a:srgbClr val="0070C0"/>
                </a:solidFill>
              </a:rPr>
              <a:t>變數，裡面存有數個 </a:t>
            </a:r>
            <a:r>
              <a:rPr lang="en-US" altLang="zh-TW" b="1" dirty="0" err="1" smtClean="0">
                <a:solidFill>
                  <a:srgbClr val="0070C0"/>
                </a:solidFill>
              </a:rPr>
              <a:t>instruction_set</a:t>
            </a:r>
            <a:r>
              <a:rPr lang="zh-TW" altLang="en-US" b="1" dirty="0" smtClean="0">
                <a:solidFill>
                  <a:srgbClr val="0070C0"/>
                </a:solidFill>
              </a:rPr>
              <a:t> </a:t>
            </a:r>
            <a:r>
              <a:rPr lang="zh-TW" altLang="en-US" b="1" dirty="0" smtClean="0">
                <a:solidFill>
                  <a:srgbClr val="0070C0"/>
                </a:solidFill>
              </a:rPr>
              <a:t>的字典變數</a:t>
            </a:r>
            <a:endParaRPr lang="en-US" altLang="zh-TW" b="1" dirty="0" smtClean="0">
              <a:solidFill>
                <a:srgbClr val="0070C0"/>
              </a:solidFill>
            </a:endParaRPr>
          </a:p>
          <a:p>
            <a:r>
              <a:rPr lang="zh-TW" altLang="en-US" dirty="0"/>
              <a:t>中間檔是</a:t>
            </a:r>
            <a:r>
              <a:rPr lang="zh-TW" altLang="en-US" dirty="0" smtClean="0"/>
              <a:t>採用 </a:t>
            </a:r>
            <a:r>
              <a:rPr lang="en-US" altLang="zh-TW" b="1" dirty="0" smtClean="0">
                <a:solidFill>
                  <a:srgbClr val="0070C0"/>
                </a:solidFill>
              </a:rPr>
              <a:t>JSON</a:t>
            </a:r>
            <a:r>
              <a:rPr lang="zh-TW" altLang="en-US" b="1" dirty="0" smtClean="0">
                <a:solidFill>
                  <a:srgbClr val="0070C0"/>
                </a:solidFill>
              </a:rPr>
              <a:t> 字串格式 </a:t>
            </a:r>
            <a:r>
              <a:rPr lang="zh-TW" altLang="en-US" dirty="0" smtClean="0"/>
              <a:t>輸出 </a:t>
            </a:r>
            <a:r>
              <a:rPr lang="en-US" altLang="zh-TW" dirty="0" smtClean="0"/>
              <a:t>instruction </a:t>
            </a:r>
            <a:r>
              <a:rPr lang="zh-TW" altLang="en-US" dirty="0" smtClean="0"/>
              <a:t>變數 </a:t>
            </a:r>
            <a:r>
              <a:rPr lang="en-US" altLang="zh-TW" dirty="0" smtClean="0"/>
              <a:t>:</a:t>
            </a:r>
            <a:endParaRPr lang="en-US" altLang="zh-TW" dirty="0" smtClean="0"/>
          </a:p>
          <a:p>
            <a:r>
              <a:rPr lang="zh-TW" altLang="en-US" dirty="0"/>
              <a:t>每</a:t>
            </a:r>
            <a:r>
              <a:rPr lang="zh-TW" altLang="en-US" dirty="0" smtClean="0"/>
              <a:t>一行都是一行 </a:t>
            </a:r>
            <a:r>
              <a:rPr lang="en-US" altLang="zh-TW" dirty="0" smtClean="0"/>
              <a:t>source program </a:t>
            </a:r>
            <a:r>
              <a:rPr lang="zh-TW" altLang="en-US" dirty="0" smtClean="0"/>
              <a:t>的結構化輸出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以下是可能</a:t>
            </a:r>
            <a:r>
              <a:rPr lang="zh-TW" altLang="en-US" dirty="0"/>
              <a:t>的形式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❗❗❗ 注意每一行 </a:t>
            </a:r>
            <a:r>
              <a:rPr lang="en-US" altLang="zh-TW" dirty="0" smtClean="0">
                <a:solidFill>
                  <a:srgbClr val="FF0000"/>
                </a:solidFill>
              </a:rPr>
              <a:t>source program </a:t>
            </a:r>
            <a:r>
              <a:rPr lang="zh-TW" altLang="en-US" dirty="0" smtClean="0">
                <a:solidFill>
                  <a:srgbClr val="FF0000"/>
                </a:solidFill>
              </a:rPr>
              <a:t>不一定含有全部欄位 ❗</a:t>
            </a:r>
            <a:r>
              <a:rPr lang="zh-TW" altLang="en-US" dirty="0">
                <a:solidFill>
                  <a:srgbClr val="FF0000"/>
                </a:solidFill>
              </a:rPr>
              <a:t>❗❗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</a:p>
          <a:p>
            <a:endParaRPr lang="en-US" altLang="zh-TW" dirty="0"/>
          </a:p>
          <a:p>
            <a:r>
              <a:rPr lang="zh-TW" altLang="en-US" dirty="0" smtClean="0"/>
              <a:t>          </a:t>
            </a:r>
            <a:r>
              <a:rPr lang="en-US" altLang="zh-TW" dirty="0" smtClean="0"/>
              <a:t>{</a:t>
            </a:r>
          </a:p>
          <a:p>
            <a:r>
              <a:rPr lang="zh-TW" altLang="en-US" dirty="0"/>
              <a:t> </a:t>
            </a:r>
            <a:r>
              <a:rPr lang="zh-TW" altLang="en-US" dirty="0" smtClean="0"/>
              <a:t>            </a:t>
            </a:r>
            <a:r>
              <a:rPr lang="en-US" altLang="zh-TW" dirty="0" smtClean="0"/>
              <a:t>“symbol”: “COPY”,</a:t>
            </a:r>
            <a:r>
              <a:rPr lang="zh-TW" altLang="en-US" dirty="0" smtClean="0"/>
              <a:t>              </a:t>
            </a:r>
            <a:r>
              <a:rPr lang="en-US" altLang="zh-TW" dirty="0" smtClean="0"/>
              <a:t>#</a:t>
            </a:r>
            <a:r>
              <a:rPr lang="zh-TW" altLang="en-US" dirty="0" smtClean="0"/>
              <a:t> 存有三行式的 </a:t>
            </a:r>
            <a:r>
              <a:rPr lang="en-US" altLang="zh-TW" dirty="0" smtClean="0"/>
              <a:t>label </a:t>
            </a:r>
            <a:r>
              <a:rPr lang="zh-TW" altLang="en-US" dirty="0" smtClean="0"/>
              <a:t>欄位</a:t>
            </a:r>
            <a:endParaRPr lang="en-US" altLang="zh-TW" dirty="0" smtClean="0"/>
          </a:p>
          <a:p>
            <a:r>
              <a:rPr lang="zh-TW" altLang="en-US" dirty="0"/>
              <a:t> </a:t>
            </a:r>
            <a:r>
              <a:rPr lang="zh-TW" altLang="en-US" dirty="0" smtClean="0"/>
              <a:t>           </a:t>
            </a:r>
            <a:r>
              <a:rPr lang="en-US" altLang="zh-TW" dirty="0" smtClean="0"/>
              <a:t> “mnemonic”: “START”, </a:t>
            </a:r>
            <a:r>
              <a:rPr lang="zh-TW" altLang="en-US" dirty="0" smtClean="0"/>
              <a:t>       </a:t>
            </a:r>
            <a:r>
              <a:rPr lang="en-US" altLang="zh-TW" dirty="0" smtClean="0"/>
              <a:t>#</a:t>
            </a:r>
            <a:r>
              <a:rPr lang="zh-TW" altLang="en-US" dirty="0" smtClean="0"/>
              <a:t> 存有三</a:t>
            </a:r>
            <a:r>
              <a:rPr lang="zh-TW" altLang="en-US" dirty="0"/>
              <a:t>行式的 </a:t>
            </a:r>
            <a:r>
              <a:rPr lang="en-US" altLang="zh-TW" dirty="0" smtClean="0"/>
              <a:t>mnemonic</a:t>
            </a:r>
            <a:r>
              <a:rPr lang="zh-TW" altLang="en-US" dirty="0" smtClean="0"/>
              <a:t> 欄位</a:t>
            </a:r>
            <a:endParaRPr lang="en-US" altLang="zh-TW" dirty="0" smtClean="0"/>
          </a:p>
          <a:p>
            <a:r>
              <a:rPr lang="zh-TW" altLang="en-US" dirty="0"/>
              <a:t> </a:t>
            </a:r>
            <a:r>
              <a:rPr lang="zh-TW" altLang="en-US" dirty="0" smtClean="0"/>
              <a:t>            </a:t>
            </a:r>
            <a:r>
              <a:rPr lang="en-US" altLang="zh-TW" dirty="0" smtClean="0"/>
              <a:t>“operand”: “0000”, </a:t>
            </a:r>
            <a:r>
              <a:rPr lang="zh-TW" altLang="en-US" dirty="0" smtClean="0"/>
              <a:t>            </a:t>
            </a:r>
            <a:r>
              <a:rPr lang="en-US" altLang="zh-TW" dirty="0" smtClean="0"/>
              <a:t>#</a:t>
            </a:r>
            <a:r>
              <a:rPr lang="zh-TW" altLang="en-US" dirty="0" smtClean="0"/>
              <a:t> 存有</a:t>
            </a:r>
            <a:r>
              <a:rPr lang="zh-TW" altLang="en-US" dirty="0"/>
              <a:t>三行式的 </a:t>
            </a:r>
            <a:r>
              <a:rPr lang="en-US" altLang="zh-TW" dirty="0" smtClean="0"/>
              <a:t>operand</a:t>
            </a:r>
            <a:r>
              <a:rPr lang="zh-TW" altLang="en-US" dirty="0" smtClean="0"/>
              <a:t> 欄位</a:t>
            </a:r>
            <a:endParaRPr lang="en-US" altLang="zh-TW" dirty="0" smtClean="0"/>
          </a:p>
          <a:p>
            <a:r>
              <a:rPr lang="zh-TW" altLang="en-US" dirty="0"/>
              <a:t> </a:t>
            </a:r>
            <a:r>
              <a:rPr lang="zh-TW" altLang="en-US" dirty="0" smtClean="0"/>
              <a:t>            </a:t>
            </a:r>
            <a:r>
              <a:rPr lang="en-US" altLang="zh-TW" dirty="0" smtClean="0"/>
              <a:t>“</a:t>
            </a:r>
            <a:r>
              <a:rPr lang="en-US" altLang="zh-TW" dirty="0" err="1" smtClean="0"/>
              <a:t>lineNum</a:t>
            </a:r>
            <a:r>
              <a:rPr lang="en-US" altLang="zh-TW" dirty="0" smtClean="0"/>
              <a:t>”: </a:t>
            </a:r>
            <a:r>
              <a:rPr lang="en-US" altLang="zh-TW" dirty="0"/>
              <a:t>1, </a:t>
            </a:r>
            <a:r>
              <a:rPr lang="en-US" altLang="zh-TW" dirty="0" smtClean="0"/>
              <a:t>                     #</a:t>
            </a:r>
            <a:r>
              <a:rPr lang="zh-TW" altLang="en-US" dirty="0" smtClean="0"/>
              <a:t> 存有該 </a:t>
            </a:r>
            <a:r>
              <a:rPr lang="en-US" altLang="zh-TW" dirty="0" smtClean="0"/>
              <a:t>instruction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set </a:t>
            </a:r>
            <a:r>
              <a:rPr lang="zh-TW" altLang="en-US" dirty="0" smtClean="0"/>
              <a:t>在 </a:t>
            </a:r>
            <a:r>
              <a:rPr lang="en-US" altLang="zh-TW" dirty="0" smtClean="0"/>
              <a:t>source program </a:t>
            </a:r>
            <a:r>
              <a:rPr lang="zh-TW" altLang="en-US" dirty="0" smtClean="0"/>
              <a:t>中原先的行數</a:t>
            </a:r>
            <a:r>
              <a:rPr lang="en-US" altLang="zh-TW" dirty="0" smtClean="0"/>
              <a:t> </a:t>
            </a:r>
            <a:r>
              <a:rPr lang="zh-TW" altLang="en-US" dirty="0" smtClean="0"/>
              <a:t>   </a:t>
            </a:r>
            <a:endParaRPr lang="en-US" altLang="zh-TW" dirty="0" smtClean="0"/>
          </a:p>
          <a:p>
            <a:r>
              <a:rPr lang="zh-TW" altLang="en-US" dirty="0" smtClean="0"/>
              <a:t>             </a:t>
            </a:r>
            <a:r>
              <a:rPr lang="en-US" altLang="zh-TW" dirty="0" smtClean="0"/>
              <a:t>“location”: 0</a:t>
            </a:r>
            <a:r>
              <a:rPr lang="zh-TW" altLang="en-US" dirty="0" smtClean="0"/>
              <a:t>                       </a:t>
            </a:r>
            <a:r>
              <a:rPr lang="en-US" altLang="zh-TW" dirty="0" smtClean="0"/>
              <a:t>#</a:t>
            </a:r>
            <a:r>
              <a:rPr lang="zh-TW" altLang="en-US" dirty="0" smtClean="0"/>
              <a:t>  存有</a:t>
            </a:r>
            <a:r>
              <a:rPr lang="zh-TW" altLang="en-US" dirty="0"/>
              <a:t>該 </a:t>
            </a:r>
            <a:r>
              <a:rPr lang="en-US" altLang="zh-TW" dirty="0"/>
              <a:t>instruction</a:t>
            </a:r>
            <a:r>
              <a:rPr lang="zh-TW" altLang="en-US" dirty="0"/>
              <a:t> </a:t>
            </a:r>
            <a:r>
              <a:rPr lang="en-US" altLang="zh-TW" dirty="0"/>
              <a:t>set </a:t>
            </a:r>
            <a:r>
              <a:rPr lang="zh-TW" altLang="en-US" dirty="0" smtClean="0"/>
              <a:t>的 </a:t>
            </a:r>
            <a:r>
              <a:rPr lang="en-US" altLang="zh-TW" dirty="0" smtClean="0"/>
              <a:t>location (</a:t>
            </a:r>
            <a:r>
              <a:rPr lang="zh-TW" altLang="en-US" dirty="0" smtClean="0"/>
              <a:t>由十進位制整數儲存</a:t>
            </a:r>
            <a:r>
              <a:rPr lang="en-US" altLang="zh-TW" dirty="0" smtClean="0"/>
              <a:t>)</a:t>
            </a:r>
          </a:p>
          <a:p>
            <a:r>
              <a:rPr lang="zh-TW" altLang="en-US" dirty="0"/>
              <a:t> </a:t>
            </a:r>
            <a:r>
              <a:rPr lang="zh-TW" altLang="en-US" dirty="0" smtClean="0"/>
              <a:t>          </a:t>
            </a:r>
            <a:r>
              <a:rPr lang="en-US" altLang="zh-TW" dirty="0" smtClean="0"/>
              <a:t>}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zh-TW" altLang="en-US" dirty="0" smtClean="0"/>
              <a:t>  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98" y="4892462"/>
            <a:ext cx="8818036" cy="287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5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15518"/>
          </a:xfrm>
        </p:spPr>
        <p:txBody>
          <a:bodyPr>
            <a:normAutofit fontScale="90000"/>
          </a:bodyPr>
          <a:lstStyle/>
          <a:p>
            <a:r>
              <a:rPr lang="en-US" altLang="zh-TW" b="1" dirty="0" smtClean="0"/>
              <a:t>2.1.3 __</a:t>
            </a:r>
            <a:r>
              <a:rPr lang="en-US" altLang="zh-TW" b="1" dirty="0" err="1" smtClean="0"/>
              <a:t>extdef_table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格式說明</a:t>
            </a:r>
            <a:endParaRPr lang="zh-TW" altLang="en-US" b="1" dirty="0"/>
          </a:p>
        </p:txBody>
      </p:sp>
      <p:sp>
        <p:nvSpPr>
          <p:cNvPr id="3" name="文字方塊 2"/>
          <p:cNvSpPr txBox="1"/>
          <p:nvPr/>
        </p:nvSpPr>
        <p:spPr>
          <a:xfrm>
            <a:off x="357738" y="1502688"/>
            <a:ext cx="10082401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本程式的 </a:t>
            </a:r>
            <a:r>
              <a:rPr lang="en-US" altLang="zh-TW" b="1" dirty="0">
                <a:solidFill>
                  <a:srgbClr val="0070C0"/>
                </a:solidFill>
              </a:rPr>
              <a:t>__</a:t>
            </a:r>
            <a:r>
              <a:rPr lang="en-US" altLang="zh-TW" b="1" dirty="0" err="1" smtClean="0">
                <a:solidFill>
                  <a:srgbClr val="0070C0"/>
                </a:solidFill>
              </a:rPr>
              <a:t>extdef_table</a:t>
            </a:r>
            <a:r>
              <a:rPr lang="en-US" altLang="zh-TW" b="1" dirty="0" smtClean="0">
                <a:solidFill>
                  <a:srgbClr val="0070C0"/>
                </a:solidFill>
              </a:rPr>
              <a:t> </a:t>
            </a:r>
            <a:r>
              <a:rPr lang="zh-TW" altLang="en-US" dirty="0" smtClean="0"/>
              <a:t>是採用 </a:t>
            </a:r>
            <a:r>
              <a:rPr lang="zh-TW" altLang="en-US" b="1" dirty="0" smtClean="0">
                <a:solidFill>
                  <a:srgbClr val="0070C0"/>
                </a:solidFill>
              </a:rPr>
              <a:t>字典型態變數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r>
              <a:rPr lang="zh-TW" altLang="en-US" dirty="0"/>
              <a:t>裡面是以 程式區塊名稱</a:t>
            </a:r>
            <a:r>
              <a:rPr lang="en-US" altLang="zh-TW" dirty="0"/>
              <a:t>(key)</a:t>
            </a:r>
            <a:r>
              <a:rPr lang="zh-TW" altLang="en-US" dirty="0"/>
              <a:t> 對應 字典</a:t>
            </a:r>
            <a:r>
              <a:rPr lang="zh-TW" altLang="en-US" dirty="0" smtClean="0"/>
              <a:t> </a:t>
            </a:r>
            <a:r>
              <a:rPr lang="en-US" altLang="zh-TW" dirty="0"/>
              <a:t>(value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r>
              <a:rPr lang="zh-TW" altLang="en-US" dirty="0" smtClean="0"/>
              <a:t>字典中</a:t>
            </a:r>
            <a:r>
              <a:rPr lang="zh-TW" altLang="en-US" dirty="0"/>
              <a:t>存放</a:t>
            </a:r>
            <a:r>
              <a:rPr lang="zh-TW" altLang="en-US" dirty="0" smtClean="0"/>
              <a:t>外部</a:t>
            </a:r>
            <a:r>
              <a:rPr lang="zh-TW" altLang="en-US" dirty="0"/>
              <a:t>定義</a:t>
            </a:r>
            <a:r>
              <a:rPr lang="zh-TW" altLang="en-US" dirty="0" smtClean="0"/>
              <a:t>的 </a:t>
            </a:r>
            <a:r>
              <a:rPr lang="en-US" altLang="zh-TW" dirty="0"/>
              <a:t>symbol </a:t>
            </a:r>
            <a:r>
              <a:rPr lang="zh-TW" altLang="en-US" dirty="0" smtClean="0"/>
              <a:t>名稱 </a:t>
            </a:r>
            <a:r>
              <a:rPr lang="en-US" altLang="zh-TW" dirty="0" smtClean="0"/>
              <a:t>(key) </a:t>
            </a:r>
            <a:r>
              <a:rPr lang="zh-TW" altLang="en-US" dirty="0" smtClean="0"/>
              <a:t>對應 </a:t>
            </a:r>
            <a:r>
              <a:rPr lang="en-US" altLang="zh-TW" dirty="0" smtClean="0"/>
              <a:t>location address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以十進位整數存放</a:t>
            </a:r>
            <a:r>
              <a:rPr lang="en-US" altLang="zh-TW" dirty="0" smtClean="0"/>
              <a:t>)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以下是可能的形式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r>
              <a:rPr lang="zh-TW" altLang="en-US" dirty="0" smtClean="0"/>
              <a:t>          </a:t>
            </a:r>
            <a:r>
              <a:rPr lang="en-US" altLang="zh-TW" dirty="0" smtClean="0"/>
              <a:t>{</a:t>
            </a:r>
          </a:p>
          <a:p>
            <a:r>
              <a:rPr lang="zh-TW" altLang="en-US" dirty="0"/>
              <a:t> </a:t>
            </a:r>
            <a:r>
              <a:rPr lang="zh-TW" altLang="en-US" dirty="0" smtClean="0"/>
              <a:t>            </a:t>
            </a:r>
            <a:r>
              <a:rPr lang="en-US" altLang="zh-TW" dirty="0" smtClean="0"/>
              <a:t>“</a:t>
            </a:r>
            <a:r>
              <a:rPr lang="en-US" altLang="zh-TW" dirty="0" err="1" smtClean="0"/>
              <a:t>program_block_name</a:t>
            </a:r>
            <a:r>
              <a:rPr lang="en-US" altLang="zh-TW" dirty="0" smtClean="0"/>
              <a:t> 1”: {“symbol11”: “location 11”</a:t>
            </a:r>
            <a:r>
              <a:rPr lang="zh-TW" altLang="en-US" dirty="0" smtClean="0"/>
              <a:t> </a:t>
            </a:r>
            <a:r>
              <a:rPr lang="en-US" altLang="zh-TW" dirty="0" smtClean="0"/>
              <a:t>,”symbol 12” </a:t>
            </a:r>
            <a:r>
              <a:rPr lang="en-US" altLang="zh-TW" dirty="0"/>
              <a:t>: “location </a:t>
            </a:r>
            <a:r>
              <a:rPr lang="en-US" altLang="zh-TW" dirty="0" smtClean="0"/>
              <a:t>12”</a:t>
            </a:r>
            <a:r>
              <a:rPr lang="zh-TW" altLang="en-US" dirty="0" smtClean="0"/>
              <a:t> </a:t>
            </a:r>
            <a:r>
              <a:rPr lang="en-US" altLang="zh-TW" dirty="0"/>
              <a:t>, </a:t>
            </a:r>
            <a:r>
              <a:rPr lang="en-US" altLang="zh-TW" dirty="0" smtClean="0"/>
              <a:t>…}</a:t>
            </a:r>
          </a:p>
          <a:p>
            <a:r>
              <a:rPr lang="en-US" altLang="zh-TW" dirty="0"/>
              <a:t> </a:t>
            </a:r>
            <a:r>
              <a:rPr lang="en-US" altLang="zh-TW" dirty="0" smtClean="0"/>
              <a:t>            “</a:t>
            </a:r>
            <a:r>
              <a:rPr lang="en-US" altLang="zh-TW" dirty="0" err="1"/>
              <a:t>program_block_name</a:t>
            </a:r>
            <a:r>
              <a:rPr lang="en-US" altLang="zh-TW" dirty="0"/>
              <a:t> </a:t>
            </a:r>
            <a:r>
              <a:rPr lang="en-US" altLang="zh-TW" dirty="0" smtClean="0"/>
              <a:t>2” </a:t>
            </a:r>
            <a:r>
              <a:rPr lang="fr-FR" altLang="zh-TW" dirty="0"/>
              <a:t>{“</a:t>
            </a:r>
            <a:r>
              <a:rPr lang="fr-FR" altLang="zh-TW" dirty="0" smtClean="0"/>
              <a:t>symbol21”: </a:t>
            </a:r>
            <a:r>
              <a:rPr lang="fr-FR" altLang="zh-TW" dirty="0"/>
              <a:t>“</a:t>
            </a:r>
            <a:r>
              <a:rPr lang="fr-FR" altLang="zh-TW" dirty="0" smtClean="0"/>
              <a:t>location21 ” </a:t>
            </a:r>
            <a:r>
              <a:rPr lang="fr-FR" altLang="zh-TW" dirty="0"/>
              <a:t>,”symbol </a:t>
            </a:r>
            <a:r>
              <a:rPr lang="fr-FR" altLang="zh-TW" dirty="0" smtClean="0"/>
              <a:t>22” </a:t>
            </a:r>
            <a:r>
              <a:rPr lang="fr-FR" altLang="zh-TW" dirty="0"/>
              <a:t>: “</a:t>
            </a:r>
            <a:r>
              <a:rPr lang="fr-FR" altLang="zh-TW" dirty="0" smtClean="0"/>
              <a:t>location 22” </a:t>
            </a:r>
            <a:r>
              <a:rPr lang="en-US" altLang="zh-TW" dirty="0"/>
              <a:t>, …</a:t>
            </a:r>
            <a:r>
              <a:rPr lang="fr-FR" altLang="zh-TW" dirty="0" smtClean="0"/>
              <a:t>}</a:t>
            </a:r>
            <a:endParaRPr lang="en-US" altLang="zh-TW" dirty="0" smtClean="0"/>
          </a:p>
          <a:p>
            <a:r>
              <a:rPr lang="en-US" altLang="zh-TW" dirty="0"/>
              <a:t> </a:t>
            </a:r>
            <a:r>
              <a:rPr lang="en-US" altLang="zh-TW" dirty="0" smtClean="0"/>
              <a:t>            </a:t>
            </a:r>
            <a:r>
              <a:rPr lang="en-US" altLang="zh-TW" dirty="0"/>
              <a:t>“</a:t>
            </a:r>
            <a:r>
              <a:rPr lang="en-US" altLang="zh-TW" dirty="0" err="1"/>
              <a:t>program_block_name</a:t>
            </a:r>
            <a:r>
              <a:rPr lang="en-US" altLang="zh-TW" dirty="0"/>
              <a:t> </a:t>
            </a:r>
            <a:r>
              <a:rPr lang="en-US" altLang="zh-TW" dirty="0" smtClean="0"/>
              <a:t>3”: </a:t>
            </a:r>
            <a:r>
              <a:rPr lang="fr-FR" altLang="zh-TW" dirty="0"/>
              <a:t>{“</a:t>
            </a:r>
            <a:r>
              <a:rPr lang="fr-FR" altLang="zh-TW" dirty="0" smtClean="0"/>
              <a:t>symbol31”: </a:t>
            </a:r>
            <a:r>
              <a:rPr lang="fr-FR" altLang="zh-TW" dirty="0"/>
              <a:t>“location </a:t>
            </a:r>
            <a:r>
              <a:rPr lang="fr-FR" altLang="zh-TW" dirty="0" smtClean="0"/>
              <a:t>31” </a:t>
            </a:r>
            <a:r>
              <a:rPr lang="fr-FR" altLang="zh-TW" dirty="0"/>
              <a:t>,”symbol </a:t>
            </a:r>
            <a:r>
              <a:rPr lang="fr-FR" altLang="zh-TW" dirty="0" smtClean="0"/>
              <a:t>32” </a:t>
            </a:r>
            <a:r>
              <a:rPr lang="fr-FR" altLang="zh-TW" dirty="0"/>
              <a:t>: “</a:t>
            </a:r>
            <a:r>
              <a:rPr lang="fr-FR" altLang="zh-TW" dirty="0" smtClean="0"/>
              <a:t>location32” </a:t>
            </a:r>
            <a:r>
              <a:rPr lang="en-US" altLang="zh-TW" dirty="0"/>
              <a:t>, </a:t>
            </a:r>
            <a:r>
              <a:rPr lang="zh-TW" altLang="en-US" dirty="0"/>
              <a:t> </a:t>
            </a:r>
            <a:r>
              <a:rPr lang="en-US" altLang="zh-TW" dirty="0"/>
              <a:t>…</a:t>
            </a:r>
            <a:r>
              <a:rPr lang="fr-FR" altLang="zh-TW" dirty="0" smtClean="0"/>
              <a:t>} </a:t>
            </a:r>
            <a:endParaRPr lang="en-US" altLang="zh-TW" dirty="0" smtClean="0"/>
          </a:p>
          <a:p>
            <a:r>
              <a:rPr lang="en-US" altLang="zh-TW" dirty="0" smtClean="0"/>
              <a:t>               …</a:t>
            </a:r>
          </a:p>
          <a:p>
            <a:r>
              <a:rPr lang="en-US" altLang="zh-TW" dirty="0" smtClean="0"/>
              <a:t>          }</a:t>
            </a:r>
          </a:p>
          <a:p>
            <a:r>
              <a:rPr lang="zh-TW" altLang="en-US" dirty="0" smtClean="0"/>
              <a:t> </a:t>
            </a:r>
            <a:r>
              <a:rPr lang="en-US" altLang="zh-TW" dirty="0" smtClean="0"/>
              <a:t>pass</a:t>
            </a:r>
            <a:r>
              <a:rPr lang="zh-TW" altLang="en-US" dirty="0" smtClean="0"/>
              <a:t> </a:t>
            </a:r>
            <a:r>
              <a:rPr lang="en-US" altLang="zh-TW" dirty="0" smtClean="0"/>
              <a:t>one </a:t>
            </a:r>
            <a:r>
              <a:rPr lang="zh-TW" altLang="en-US" dirty="0" smtClean="0"/>
              <a:t>會完成 </a:t>
            </a:r>
            <a:r>
              <a:rPr lang="en-US" altLang="zh-TW" dirty="0" smtClean="0"/>
              <a:t>!!!!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zh-TW" altLang="en-US" dirty="0" smtClean="0"/>
              <a:t> 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460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多面向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3615</TotalTime>
  <Words>2457</Words>
  <Application>Microsoft Office PowerPoint</Application>
  <PresentationFormat>寬螢幕</PresentationFormat>
  <Paragraphs>343</Paragraphs>
  <Slides>63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63</vt:i4>
      </vt:variant>
    </vt:vector>
  </HeadingPairs>
  <TitlesOfParts>
    <vt:vector size="68" baseType="lpstr">
      <vt:lpstr>微軟正黑體</vt:lpstr>
      <vt:lpstr>Arial</vt:lpstr>
      <vt:lpstr>Trebuchet MS</vt:lpstr>
      <vt:lpstr>Wingdings 3</vt:lpstr>
      <vt:lpstr>多面向</vt:lpstr>
      <vt:lpstr>系統程式期末Demo</vt:lpstr>
      <vt:lpstr>一、簡介</vt:lpstr>
      <vt:lpstr>程式基本功能</vt:lpstr>
      <vt:lpstr>二、資料結構與演算法</vt:lpstr>
      <vt:lpstr>2-1 資料結構 Attribute</vt:lpstr>
      <vt:lpstr>2-1 資料結構 Attribute (續)</vt:lpstr>
      <vt:lpstr>2.1.1 __opcode 格式說明</vt:lpstr>
      <vt:lpstr>2.1.2 中間檔 (intermediate file) 格式說明</vt:lpstr>
      <vt:lpstr>2.1.3 __extdef_table 格式說明</vt:lpstr>
      <vt:lpstr>2.1.4 __extref_table 格式說明</vt:lpstr>
      <vt:lpstr>2.1.5 __symbol table 格式說明</vt:lpstr>
      <vt:lpstr>2.1.6 __modified_record 格式說明</vt:lpstr>
      <vt:lpstr>2.1.7 __literal table 格式說明</vt:lpstr>
      <vt:lpstr>2-2 資料結構 Method</vt:lpstr>
      <vt:lpstr>2-2 資料結構 Method (續)</vt:lpstr>
      <vt:lpstr>2.3 演算法</vt:lpstr>
      <vt:lpstr>三、執行結果(demo)</vt:lpstr>
      <vt:lpstr>正常執行結果01</vt:lpstr>
      <vt:lpstr>正常執行結果02 (有Control Section)</vt:lpstr>
      <vt:lpstr>輸出多個錯誤</vt:lpstr>
      <vt:lpstr>以下是正確的 Case</vt:lpstr>
      <vt:lpstr>正確的 Case 1 : RSUB 可以有 Label  </vt:lpstr>
      <vt:lpstr>正確的 Case 2 : 程式碼可以改起始位置 </vt:lpstr>
      <vt:lpstr>正確的 Case 3 : 索引定址前後都可以空白  </vt:lpstr>
      <vt:lpstr>正確的 Case 4 : BYTE 型態的C格式內容之間可以空白  </vt:lpstr>
      <vt:lpstr>正確的 Case 5 : 程式名需補空白到6碼  </vt:lpstr>
      <vt:lpstr>正確的 Case 6 : 程式開頭如果不是 START，自動忽略該行</vt:lpstr>
      <vt:lpstr>以下是錯誤的 Case</vt:lpstr>
      <vt:lpstr>以下是錯誤的 Case</vt:lpstr>
      <vt:lpstr>以下是錯誤的 Case</vt:lpstr>
      <vt:lpstr>錯誤的 Case 1  : 未定義 mnemonic </vt:lpstr>
      <vt:lpstr>錯誤的 Case 2  : 索引定址類型錯誤 </vt:lpstr>
      <vt:lpstr>錯誤的 Case 3  : 無法找到 Symbol</vt:lpstr>
      <vt:lpstr>錯誤的 Case 4  : 重複定義 Symbol </vt:lpstr>
      <vt:lpstr>錯誤的 Case 5  : 程式需要有 END 來結尾 </vt:lpstr>
      <vt:lpstr>錯誤的 Case 6  : 程式碼無法化成三欄式  </vt:lpstr>
      <vt:lpstr>錯誤的 Case 7  :  RESW,RESB 只能搭配十進位數字 </vt:lpstr>
      <vt:lpstr>錯誤的 Case 8  :         程式名稱最多只能寫 6 個字元  </vt:lpstr>
      <vt:lpstr>錯誤的 Case 9  :  START 只能接十六進位數字(記憶體位置) </vt:lpstr>
      <vt:lpstr>錯誤的 Case 10  :  Symbol 不能與保留字(Mnemonic、虛指令)撞名  </vt:lpstr>
      <vt:lpstr>錯誤的 Case 11  : Symbol 不能與 Operand 撞名  </vt:lpstr>
      <vt:lpstr>錯誤的 Case 12  : RSUB 不能有 Operand  </vt:lpstr>
      <vt:lpstr>錯誤的 Case 13  : BYTE 格式有誤  </vt:lpstr>
      <vt:lpstr>錯誤的 Case 14  : BYTE 型態裡面不可沒內容</vt:lpstr>
      <vt:lpstr>錯誤的 Case 15  : BYTE X 內容只能是十六進位數字  </vt:lpstr>
      <vt:lpstr>錯誤的 Case 16  : BYTE X 內容個數只能為偶數</vt:lpstr>
      <vt:lpstr>錯誤的 Case 17  : BYTE 型態C格式內容長度限制 </vt:lpstr>
      <vt:lpstr>錯誤的 Case 17 (續)  : BYTE 型態X格式內容長度限制 </vt:lpstr>
      <vt:lpstr>錯誤的 Case 18  :  表達式只能有一個運算子(超過一個會報錯)</vt:lpstr>
      <vt:lpstr>錯誤的 Case 19  :  EXTDEF、EXTREF 指令需要有 operand</vt:lpstr>
      <vt:lpstr>錯誤的 Case 20  :  EXTDEF 裡未定義的 operand</vt:lpstr>
      <vt:lpstr>錯誤的 Case 21  :  operand is undefined (reference?)</vt:lpstr>
      <vt:lpstr>錯誤的 Case 23  :  EXTREF have an undefined symbol (其實是EXTDEF沒定義好) 0</vt:lpstr>
      <vt:lpstr>四、流程圖</vt:lpstr>
      <vt:lpstr>整體流程</vt:lpstr>
      <vt:lpstr>4-1 Scanner 流程</vt:lpstr>
      <vt:lpstr>4-1 Scanner 流程(續)</vt:lpstr>
      <vt:lpstr>4-2 Pass one 流程</vt:lpstr>
      <vt:lpstr>4-2 Pass One  流程 (續)</vt:lpstr>
      <vt:lpstr>4-3 Pass two 流程</vt:lpstr>
      <vt:lpstr>4-3 Pass two 流程(續)</vt:lpstr>
      <vt:lpstr>4-4 Write Object Program 流程</vt:lpstr>
      <vt:lpstr>4-4 Write Object Program 流程(續)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系統程式期末Demo</dc:title>
  <dc:creator>User</dc:creator>
  <cp:lastModifiedBy>User</cp:lastModifiedBy>
  <cp:revision>526</cp:revision>
  <dcterms:created xsi:type="dcterms:W3CDTF">2023-06-05T06:38:35Z</dcterms:created>
  <dcterms:modified xsi:type="dcterms:W3CDTF">2023-06-13T14:32:56Z</dcterms:modified>
</cp:coreProperties>
</file>